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7" r:id="rId1"/>
  </p:sldMasterIdLst>
  <p:notesMasterIdLst>
    <p:notesMasterId r:id="rId48"/>
  </p:notesMasterIdLst>
  <p:sldIdLst>
    <p:sldId id="256" r:id="rId2"/>
    <p:sldId id="348" r:id="rId3"/>
    <p:sldId id="337" r:id="rId4"/>
    <p:sldId id="338" r:id="rId5"/>
    <p:sldId id="339" r:id="rId6"/>
    <p:sldId id="310" r:id="rId7"/>
    <p:sldId id="315" r:id="rId8"/>
    <p:sldId id="291" r:id="rId9"/>
    <p:sldId id="294" r:id="rId10"/>
    <p:sldId id="295" r:id="rId11"/>
    <p:sldId id="330" r:id="rId12"/>
    <p:sldId id="350" r:id="rId13"/>
    <p:sldId id="351" r:id="rId14"/>
    <p:sldId id="352" r:id="rId15"/>
    <p:sldId id="316" r:id="rId16"/>
    <p:sldId id="326" r:id="rId17"/>
    <p:sldId id="332" r:id="rId18"/>
    <p:sldId id="331" r:id="rId19"/>
    <p:sldId id="353" r:id="rId20"/>
    <p:sldId id="309" r:id="rId21"/>
    <p:sldId id="357" r:id="rId22"/>
    <p:sldId id="319" r:id="rId23"/>
    <p:sldId id="298" r:id="rId24"/>
    <p:sldId id="354" r:id="rId25"/>
    <p:sldId id="320" r:id="rId26"/>
    <p:sldId id="304" r:id="rId27"/>
    <p:sldId id="307" r:id="rId28"/>
    <p:sldId id="321" r:id="rId29"/>
    <p:sldId id="323" r:id="rId30"/>
    <p:sldId id="322" r:id="rId31"/>
    <p:sldId id="360" r:id="rId32"/>
    <p:sldId id="347" r:id="rId33"/>
    <p:sldId id="349" r:id="rId34"/>
    <p:sldId id="301" r:id="rId35"/>
    <p:sldId id="333" r:id="rId36"/>
    <p:sldId id="305" r:id="rId37"/>
    <p:sldId id="312" r:id="rId38"/>
    <p:sldId id="313" r:id="rId39"/>
    <p:sldId id="341" r:id="rId40"/>
    <p:sldId id="282" r:id="rId41"/>
    <p:sldId id="358" r:id="rId42"/>
    <p:sldId id="345" r:id="rId43"/>
    <p:sldId id="346" r:id="rId44"/>
    <p:sldId id="344" r:id="rId45"/>
    <p:sldId id="343" r:id="rId46"/>
    <p:sldId id="359" r:id="rId4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8" userDrawn="1">
          <p15:clr>
            <a:srgbClr val="A4A3A4"/>
          </p15:clr>
        </p15:guide>
        <p15:guide id="2" pos="1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C86EF6-8624-DD4C-8281-F396257F1624}" v="806" dt="2020-07-23T21:13:23.2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47"/>
    <p:restoredTop sz="73239"/>
  </p:normalViewPr>
  <p:slideViewPr>
    <p:cSldViewPr snapToGrid="0" snapToObjects="1" showGuides="1">
      <p:cViewPr varScale="1">
        <p:scale>
          <a:sx n="128" d="100"/>
          <a:sy n="128" d="100"/>
        </p:scale>
        <p:origin x="168" y="328"/>
      </p:cViewPr>
      <p:guideLst>
        <p:guide orient="horz" pos="708"/>
        <p:guide pos="1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tiff>
</file>

<file path=ppt/media/image13.png>
</file>

<file path=ppt/media/image14.png>
</file>

<file path=ppt/media/image15.png>
</file>

<file path=ppt/media/image2.svg>
</file>

<file path=ppt/media/image3.png>
</file>

<file path=ppt/media/image4.svg>
</file>

<file path=ppt/media/image5.jp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FDCA05-7818-8249-9B7A-72DA32C1DFB1}" type="datetimeFigureOut">
              <a:rPr lang="en-US" smtClean="0"/>
              <a:t>7/22/20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80D43F-ACE1-D140-AD95-9AB5F0193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543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2540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things get scary, let's just close our eyes. We can ignore the details.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495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Find and apply the leftmost beta-</a:t>
            </a:r>
            <a:r>
              <a:rPr lang="en-US" dirty="0" err="1"/>
              <a:t>redex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1196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things get scary, let's just close our eyes. We can ignore the details.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4482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i="1" dirty="0">
                <a:solidFill>
                  <a:srgbClr val="333333"/>
                </a:solidFill>
              </a:rPr>
              <a:t>S</a:t>
            </a:r>
            <a:r>
              <a:rPr lang="en-US" sz="900" dirty="0">
                <a:solidFill>
                  <a:srgbClr val="333333"/>
                </a:solidFill>
              </a:rPr>
              <a:t>ubstitution affects multiple indices, so view as a function from indices to expressions 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900" dirty="0">
              <a:solidFill>
                <a:srgbClr val="333333"/>
              </a:solidFill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rgbClr val="333333"/>
                </a:solidFill>
              </a:rPr>
              <a:t>What do you want -</a:t>
            </a:r>
            <a:r>
              <a:rPr lang="en-US" sz="900" dirty="0">
                <a:solidFill>
                  <a:srgbClr val="333333"/>
                </a:solidFill>
                <a:sym typeface="Wingdings" pitchFamily="2" charset="2"/>
              </a:rPr>
              <a:t> what to do for variables, and what to do at binders.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900" dirty="0">
              <a:solidFill>
                <a:srgbClr val="333333"/>
              </a:solidFill>
              <a:sym typeface="Wingdings" pitchFamily="2" charset="2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900" dirty="0">
              <a:solidFill>
                <a:srgbClr val="333333"/>
              </a:solidFill>
              <a:sym typeface="Wingdings" pitchFamily="2" charset="2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 err="1">
                <a:solidFill>
                  <a:srgbClr val="333333"/>
                </a:solidFill>
                <a:sym typeface="Wingdings" pitchFamily="2" charset="2"/>
              </a:rPr>
              <a:t>applySub</a:t>
            </a:r>
            <a:r>
              <a:rPr lang="en-US" sz="900" dirty="0">
                <a:solidFill>
                  <a:srgbClr val="333333"/>
                </a:solidFill>
                <a:sym typeface="Wingdings" pitchFamily="2" charset="2"/>
              </a:rPr>
              <a:t> needs to replace "0", but also decrement free variables</a:t>
            </a:r>
            <a:endParaRPr lang="en-US" sz="900" dirty="0">
              <a:solidFill>
                <a:srgbClr val="333333"/>
              </a:solidFill>
            </a:endParaRPr>
          </a:p>
          <a:p>
            <a:r>
              <a:rPr lang="en-US" dirty="0"/>
              <a:t>lift needs to shift the free variables in the range of the substitution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292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8219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I've gotten my wish...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0997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Find and apply the leftmost beta-</a:t>
            </a:r>
            <a:r>
              <a:rPr lang="en-US" dirty="0" err="1"/>
              <a:t>redex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5301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3044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5474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2191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7042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360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the types change, same definition of </a:t>
            </a:r>
            <a:r>
              <a:rPr lang="en-US" dirty="0" err="1"/>
              <a:t>Subst</a:t>
            </a:r>
            <a:r>
              <a:rPr lang="en-US" dirty="0"/>
              <a:t> as before</a:t>
            </a:r>
          </a:p>
          <a:p>
            <a:endParaRPr lang="en-US" dirty="0"/>
          </a:p>
          <a:p>
            <a:r>
              <a:rPr lang="en-US" dirty="0"/>
              <a:t>If we forget to use </a:t>
            </a:r>
            <a:r>
              <a:rPr lang="en-US" dirty="0" err="1"/>
              <a:t>applySub</a:t>
            </a:r>
            <a:r>
              <a:rPr lang="en-US" dirty="0"/>
              <a:t>, we will get a type error</a:t>
            </a:r>
          </a:p>
          <a:p>
            <a:r>
              <a:rPr lang="en-US" dirty="0"/>
              <a:t>If we forget to use lift, we will get a type error</a:t>
            </a:r>
          </a:p>
          <a:p>
            <a:r>
              <a:rPr lang="en-US" dirty="0"/>
              <a:t>If we forget to call </a:t>
            </a:r>
            <a:r>
              <a:rPr lang="en-US" dirty="0" err="1"/>
              <a:t>subst</a:t>
            </a:r>
            <a:r>
              <a:rPr lang="en-US" dirty="0"/>
              <a:t> recursively in App we will get a type error</a:t>
            </a:r>
          </a:p>
          <a:p>
            <a:endParaRPr lang="en-US" dirty="0"/>
          </a:p>
          <a:p>
            <a:r>
              <a:rPr lang="en-US" dirty="0"/>
              <a:t>As a library designer, this makes me really happy. My typed guide clients to a correct implementation.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1243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Qualify strongly-typed library with 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3402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7818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52360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1441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4012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89896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98005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Type-level programming sometimes needs type-level reasoning.</a:t>
            </a:r>
          </a:p>
          <a:p>
            <a:endParaRPr lang="en-US" dirty="0"/>
          </a:p>
          <a:p>
            <a:r>
              <a:rPr lang="en-US" dirty="0"/>
              <a:t>This in not really a surprise. It's in the abstract/introduction of the Benton paper.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9075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a research paper</a:t>
            </a:r>
          </a:p>
          <a:p>
            <a:r>
              <a:rPr lang="en-US" dirty="0"/>
              <a:t>more of a tutorial</a:t>
            </a:r>
          </a:p>
          <a:p>
            <a:endParaRPr lang="en-US" dirty="0"/>
          </a:p>
          <a:p>
            <a:r>
              <a:rPr lang="en-US" dirty="0"/>
              <a:t>or challenge problem to think about!</a:t>
            </a:r>
          </a:p>
          <a:p>
            <a:endParaRPr lang="en-US" dirty="0"/>
          </a:p>
          <a:p>
            <a:r>
              <a:rPr lang="en-US" dirty="0"/>
              <a:t>Wanted to understand de </a:t>
            </a:r>
            <a:r>
              <a:rPr lang="en-US" dirty="0" err="1"/>
              <a:t>bruijn</a:t>
            </a:r>
            <a:r>
              <a:rPr lang="en-US" dirty="0"/>
              <a:t> indices deeply so not only did I complete this challenge, but I'm giving a talk about it.</a:t>
            </a:r>
          </a:p>
          <a:p>
            <a:endParaRPr lang="en-US" dirty="0"/>
          </a:p>
          <a:p>
            <a:r>
              <a:rPr lang="en-US" dirty="0"/>
              <a:t>Why the dragon? Metaphor for a challenge.</a:t>
            </a:r>
          </a:p>
          <a:p>
            <a:r>
              <a:rPr lang="en-US" dirty="0"/>
              <a:t>Favorite book as a child was about a princess that becomes a dragon slayer.  No it wasn't about compilers!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56506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I need to be really brave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05588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01265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95346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43480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9439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Remember that you can pause &amp; rewind the </a:t>
            </a:r>
            <a:r>
              <a:rPr lang="en-US" dirty="0" err="1"/>
              <a:t>youtube</a:t>
            </a:r>
            <a:r>
              <a:rPr lang="en-US" dirty="0"/>
              <a:t> stream if you need to hear something again.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918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take something from one context to another, you always learn something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2910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8290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825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there is no t1 and t2 that will make this term </a:t>
            </a:r>
            <a:r>
              <a:rPr lang="en-US" dirty="0" err="1"/>
              <a:t>typecheck</a:t>
            </a:r>
            <a:r>
              <a:rPr lang="en-US" dirty="0"/>
              <a:t> in </a:t>
            </a:r>
            <a:r>
              <a:rPr lang="en-US" dirty="0" err="1"/>
              <a:t>Stlc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This is not a strongly typed representation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9982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Find and apply the leftmost beta-</a:t>
            </a:r>
            <a:r>
              <a:rPr lang="en-US" dirty="0" err="1"/>
              <a:t>redex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280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181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497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868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5153" y="240507"/>
            <a:ext cx="7886700" cy="815295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5152" y="1168924"/>
            <a:ext cx="8561457" cy="34637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787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7/22/20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176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7/22/20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35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7/22/20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732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758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7/22/20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816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399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437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7/22/20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396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icfp20.sigplan.or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ystem_F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weirich/lennart-lambda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weirich/lennart-lambda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upload.wikimedia.org/wikipedia/commons/9/98/Dragon_Harley_MS_3244.png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hyperlink" Target="https://upload.wikimedia.org/wikipedia/commons/9/98/Dragon_Harley_MS_3244.pn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n.wikipedia.org/wiki/Simply_typed_lambda_calculus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D6E2F-6897-5645-9EBE-CE7782EF0C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0538" y="799397"/>
            <a:ext cx="4777829" cy="3544707"/>
          </a:xfrm>
        </p:spPr>
        <p:txBody>
          <a:bodyPr vert="horz" lIns="68580" tIns="34290" rIns="68580" bIns="34290" rtlCol="0" anchor="ctr">
            <a:normAutofit/>
          </a:bodyPr>
          <a:lstStyle/>
          <a:p>
            <a:pPr algn="r"/>
            <a:r>
              <a:rPr lang="en-US" sz="6000" dirty="0">
                <a:ln w="22225">
                  <a:solidFill>
                    <a:srgbClr val="FFFFFF"/>
                  </a:solidFill>
                </a:ln>
                <a:noFill/>
              </a:rPr>
              <a:t>Strongly-typed </a:t>
            </a:r>
            <a:br>
              <a:rPr lang="en-US" sz="6000" dirty="0">
                <a:ln w="22225">
                  <a:solidFill>
                    <a:srgbClr val="FFFFFF"/>
                  </a:solidFill>
                </a:ln>
                <a:noFill/>
              </a:rPr>
            </a:br>
            <a:r>
              <a:rPr lang="en-US" sz="6000" dirty="0">
                <a:ln w="22225">
                  <a:solidFill>
                    <a:srgbClr val="FFFFFF"/>
                  </a:solidFill>
                </a:ln>
                <a:noFill/>
              </a:rPr>
              <a:t>System F </a:t>
            </a:r>
            <a:br>
              <a:rPr lang="en-US" sz="6000" dirty="0">
                <a:ln w="22225">
                  <a:solidFill>
                    <a:srgbClr val="FFFFFF"/>
                  </a:solidFill>
                </a:ln>
                <a:noFill/>
              </a:rPr>
            </a:br>
            <a:r>
              <a:rPr lang="en-US" sz="6000" dirty="0">
                <a:ln w="22225">
                  <a:solidFill>
                    <a:srgbClr val="FFFFFF"/>
                  </a:solidFill>
                </a:ln>
                <a:noFill/>
              </a:rPr>
              <a:t>in GHC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F54B0D-D3D5-7F43-AED9-71C2478C62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0981" y="799397"/>
            <a:ext cx="2895002" cy="3544707"/>
          </a:xfrm>
        </p:spPr>
        <p:txBody>
          <a:bodyPr vert="horz" lIns="68580" tIns="34290" rIns="68580" bIns="34290" rtlCol="0" anchor="ctr">
            <a:normAutofit/>
          </a:bodyPr>
          <a:lstStyle/>
          <a:p>
            <a:pPr indent="-1714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Stephanie Weirich</a:t>
            </a:r>
          </a:p>
          <a:p>
            <a:pPr indent="-1714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University of Pennsylvania</a:t>
            </a:r>
          </a:p>
          <a:p>
            <a:pPr indent="-171450" algn="l">
              <a:buFont typeface="Arial" panose="020B0604020202020204" pitchFamily="34" charset="0"/>
              <a:buChar char="•"/>
            </a:pPr>
            <a:endParaRPr lang="en-US" dirty="0">
              <a:solidFill>
                <a:srgbClr val="FFFFFF"/>
              </a:solidFill>
            </a:endParaRPr>
          </a:p>
          <a:p>
            <a:pPr indent="-1714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Yow! Lambda Jam Online</a:t>
            </a:r>
          </a:p>
          <a:p>
            <a:pPr indent="-1714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July 24, 2020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8BB931-C3D1-7C48-AA28-65F9356B639F}"/>
              </a:ext>
            </a:extLst>
          </p:cNvPr>
          <p:cNvSpPr txBox="1"/>
          <p:nvPr/>
        </p:nvSpPr>
        <p:spPr>
          <a:xfrm>
            <a:off x="1591407" y="4612731"/>
            <a:ext cx="583809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https://</a:t>
            </a:r>
            <a:r>
              <a:rPr lang="en-US" sz="2100" dirty="0" err="1"/>
              <a:t>github.com</a:t>
            </a:r>
            <a:r>
              <a:rPr lang="en-US" sz="2100" dirty="0"/>
              <a:t>/</a:t>
            </a:r>
            <a:r>
              <a:rPr lang="en-US" sz="2100" dirty="0" err="1"/>
              <a:t>sweirich</a:t>
            </a:r>
            <a:r>
              <a:rPr lang="en-US" sz="2100" dirty="0"/>
              <a:t>/challenge/</a:t>
            </a:r>
          </a:p>
        </p:txBody>
      </p:sp>
    </p:spTree>
    <p:extLst>
      <p:ext uri="{BB962C8B-B14F-4D97-AF65-F5344CB8AC3E}">
        <p14:creationId xmlns:p14="http://schemas.microsoft.com/office/powerpoint/2010/main" val="6894062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2FA0C53-C6E5-F344-AC64-B0B81CA8F439}"/>
              </a:ext>
            </a:extLst>
          </p:cNvPr>
          <p:cNvSpPr/>
          <p:nvPr/>
        </p:nvSpPr>
        <p:spPr>
          <a:xfrm>
            <a:off x="228600" y="1123950"/>
            <a:ext cx="8452788" cy="6186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D20485-8A27-6948-8A6C-3EF06F3C1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Substitution w/ de </a:t>
            </a:r>
            <a:r>
              <a:rPr lang="en-US" dirty="0" err="1"/>
              <a:t>Bruijn</a:t>
            </a:r>
            <a:r>
              <a:rPr lang="en-US" dirty="0"/>
              <a:t> indices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0A48F-0B53-034E-898B-D47B9662DF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t e1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???? </a:t>
            </a:r>
            <a:r>
              <a:rPr lang="en-US" sz="1800" i="1" dirty="0">
                <a:solidFill>
                  <a:srgbClr val="448C27"/>
                </a:solidFill>
                <a:latin typeface="Menlo" panose="020B0609030804020204" pitchFamily="49" charset="0"/>
              </a:rPr>
              <a:t>-- substitute e2 into e1</a:t>
            </a:r>
          </a:p>
          <a:p>
            <a:endParaRPr lang="en-US" dirty="0">
              <a:solidFill>
                <a:srgbClr val="333333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333333"/>
                </a:solidFill>
              </a:rPr>
              <a:t>Simple</a:t>
            </a:r>
            <a:r>
              <a:rPr lang="en-US" dirty="0">
                <a:solidFill>
                  <a:srgbClr val="333333"/>
                </a:solidFill>
              </a:rPr>
              <a:t> </a:t>
            </a:r>
            <a:r>
              <a:rPr lang="en-US" b="1" dirty="0">
                <a:solidFill>
                  <a:srgbClr val="333333"/>
                </a:solidFill>
              </a:rPr>
              <a:t>case</a:t>
            </a:r>
            <a:r>
              <a:rPr lang="en-US" dirty="0">
                <a:solidFill>
                  <a:srgbClr val="333333"/>
                </a:solidFill>
              </a:rPr>
              <a:t>: no lambdas in e1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</a:rPr>
              <a:t>… replace occurrence</a:t>
            </a:r>
            <a:r>
              <a:rPr lang="en-US" sz="2100" dirty="0">
                <a:solidFill>
                  <a:srgbClr val="333333"/>
                </a:solidFill>
              </a:rPr>
              <a:t>s of  "Var 0" with e2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</a:rPr>
              <a:t>… if e1 is not closed, decrement </a:t>
            </a:r>
            <a:r>
              <a:rPr lang="en-US" sz="1950" i="1" dirty="0">
                <a:solidFill>
                  <a:srgbClr val="333333"/>
                </a:solidFill>
              </a:rPr>
              <a:t>all</a:t>
            </a:r>
            <a:r>
              <a:rPr lang="en-US" sz="1950" dirty="0">
                <a:solidFill>
                  <a:srgbClr val="333333"/>
                </a:solidFill>
              </a:rPr>
              <a:t> other variables (we've removed a binder)</a:t>
            </a:r>
            <a:endParaRPr lang="en-US" dirty="0">
              <a:solidFill>
                <a:srgbClr val="333333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333333"/>
                </a:solidFill>
              </a:rPr>
              <a:t>Towards generality</a:t>
            </a:r>
            <a:r>
              <a:rPr lang="en-US" dirty="0">
                <a:solidFill>
                  <a:srgbClr val="333333"/>
                </a:solidFill>
              </a:rPr>
              <a:t>: what if we need to traverse under a binder? </a:t>
            </a:r>
          </a:p>
          <a:p>
            <a:pPr marL="342900" lvl="1" indent="0">
              <a:buNone/>
            </a:pPr>
            <a:r>
              <a:rPr lang="en-US" sz="2100" dirty="0">
                <a:solidFill>
                  <a:srgbClr val="333333"/>
                </a:solidFill>
              </a:rPr>
              <a:t>…</a:t>
            </a:r>
            <a:r>
              <a:rPr lang="en-US" sz="1950" dirty="0">
                <a:solidFill>
                  <a:srgbClr val="333333"/>
                </a:solidFill>
              </a:rPr>
              <a:t>replace occurren</a:t>
            </a: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ces of "Var 1" under the binder with e2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…if e1 is not closed, decrement variables &gt;= 2 in e1, but leave 0 alone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…if e2 is not closed, increment free variables in e2 by 1</a:t>
            </a:r>
          </a:p>
          <a:p>
            <a:pPr marL="0" indent="0">
              <a:buNone/>
            </a:pPr>
            <a:endParaRPr lang="en-US" sz="2700" i="1" dirty="0">
              <a:solidFill>
                <a:srgbClr val="333333"/>
              </a:solidFill>
              <a:latin typeface="+mj-lt"/>
            </a:endParaRPr>
          </a:p>
          <a:p>
            <a:pPr marL="0" indent="0">
              <a:buNone/>
            </a:pP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7516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3C6F73-E8C6-A842-A29E-FEAADFAE9A99}"/>
              </a:ext>
            </a:extLst>
          </p:cNvPr>
          <p:cNvSpPr/>
          <p:nvPr/>
        </p:nvSpPr>
        <p:spPr>
          <a:xfrm>
            <a:off x="233751" y="1123950"/>
            <a:ext cx="8452788" cy="6186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D20485-8A27-6948-8A6C-3EF06F3C1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Substitution w/ de </a:t>
            </a:r>
            <a:r>
              <a:rPr lang="en-US" dirty="0" err="1"/>
              <a:t>Bruijn</a:t>
            </a:r>
            <a:r>
              <a:rPr lang="en-US" dirty="0"/>
              <a:t> indices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0A48F-0B53-034E-898B-D47B9662DF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t e1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???? </a:t>
            </a:r>
            <a:r>
              <a:rPr lang="en-US" sz="1800" i="1" dirty="0">
                <a:solidFill>
                  <a:srgbClr val="448C27"/>
                </a:solidFill>
                <a:latin typeface="Menlo" panose="020B0609030804020204" pitchFamily="49" charset="0"/>
              </a:rPr>
              <a:t>-- substitute e2 into e1</a:t>
            </a:r>
          </a:p>
          <a:p>
            <a:endParaRPr lang="en-US" dirty="0">
              <a:solidFill>
                <a:srgbClr val="333333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333333"/>
                </a:solidFill>
              </a:rPr>
              <a:t>Simple</a:t>
            </a:r>
            <a:r>
              <a:rPr lang="en-US" dirty="0">
                <a:solidFill>
                  <a:srgbClr val="333333"/>
                </a:solidFill>
              </a:rPr>
              <a:t> </a:t>
            </a:r>
            <a:r>
              <a:rPr lang="en-US" b="1" dirty="0">
                <a:solidFill>
                  <a:srgbClr val="333333"/>
                </a:solidFill>
              </a:rPr>
              <a:t>case</a:t>
            </a:r>
            <a:r>
              <a:rPr lang="en-US" dirty="0">
                <a:solidFill>
                  <a:srgbClr val="333333"/>
                </a:solidFill>
              </a:rPr>
              <a:t>: no lambdas in e1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</a:rPr>
              <a:t>… replace occurrence</a:t>
            </a:r>
            <a:r>
              <a:rPr lang="en-US" sz="2100" dirty="0">
                <a:solidFill>
                  <a:srgbClr val="333333"/>
                </a:solidFill>
              </a:rPr>
              <a:t>s of  "Var 0" with e2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</a:rPr>
              <a:t>… if e1 is not closed, decrement </a:t>
            </a:r>
            <a:r>
              <a:rPr lang="en-US" sz="1950" i="1" dirty="0">
                <a:solidFill>
                  <a:srgbClr val="333333"/>
                </a:solidFill>
              </a:rPr>
              <a:t>all</a:t>
            </a:r>
            <a:r>
              <a:rPr lang="en-US" sz="1950" dirty="0">
                <a:solidFill>
                  <a:srgbClr val="333333"/>
                </a:solidFill>
              </a:rPr>
              <a:t> other variables (we've removed a binder)</a:t>
            </a:r>
            <a:endParaRPr lang="en-US" dirty="0">
              <a:solidFill>
                <a:srgbClr val="333333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333333"/>
                </a:solidFill>
              </a:rPr>
              <a:t>Towards generality</a:t>
            </a:r>
            <a:r>
              <a:rPr lang="en-US" dirty="0">
                <a:solidFill>
                  <a:srgbClr val="333333"/>
                </a:solidFill>
              </a:rPr>
              <a:t>: what if we need to traverse under </a:t>
            </a:r>
            <a:r>
              <a:rPr lang="en-US" dirty="0">
                <a:solidFill>
                  <a:srgbClr val="FF0000"/>
                </a:solidFill>
              </a:rPr>
              <a:t>n</a:t>
            </a:r>
            <a:r>
              <a:rPr lang="en-US" dirty="0">
                <a:solidFill>
                  <a:srgbClr val="333333"/>
                </a:solidFill>
              </a:rPr>
              <a:t> binders? </a:t>
            </a:r>
          </a:p>
          <a:p>
            <a:pPr marL="342900" lvl="1" indent="0">
              <a:buNone/>
            </a:pPr>
            <a:r>
              <a:rPr lang="en-US" sz="2100" dirty="0">
                <a:solidFill>
                  <a:srgbClr val="333333"/>
                </a:solidFill>
              </a:rPr>
              <a:t>…</a:t>
            </a:r>
            <a:r>
              <a:rPr lang="en-US" sz="1950" dirty="0">
                <a:solidFill>
                  <a:srgbClr val="333333"/>
                </a:solidFill>
              </a:rPr>
              <a:t>replace occurren</a:t>
            </a: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ces of "Var </a:t>
            </a:r>
            <a:r>
              <a:rPr lang="en-US" sz="195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 under the binder with e2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…if e1 is not closed, decrement variables &gt;= </a:t>
            </a:r>
            <a:r>
              <a:rPr lang="en-US" sz="195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n+1</a:t>
            </a: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 e1, but leave 0..</a:t>
            </a:r>
            <a:r>
              <a:rPr lang="en-US" sz="195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n-1</a:t>
            </a: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alone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…if e2 is not closed, increment free variables in e2 by </a:t>
            </a:r>
            <a:r>
              <a:rPr lang="en-US" sz="195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</a:p>
          <a:p>
            <a:pPr marL="0" indent="0">
              <a:buNone/>
            </a:pPr>
            <a:endParaRPr lang="en-US" sz="2700" i="1" dirty="0">
              <a:solidFill>
                <a:srgbClr val="333333"/>
              </a:solidFill>
              <a:latin typeface="+mj-lt"/>
            </a:endParaRPr>
          </a:p>
          <a:p>
            <a:pPr marL="0" indent="0">
              <a:buNone/>
            </a:pP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54F56F6-362E-9C4F-B114-C5553EF794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23617" y="2032797"/>
            <a:ext cx="2208602" cy="248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321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FF2E87D-ED98-994D-AFC3-D4465C0B7A29}"/>
              </a:ext>
            </a:extLst>
          </p:cNvPr>
          <p:cNvSpPr/>
          <p:nvPr/>
        </p:nvSpPr>
        <p:spPr>
          <a:xfrm>
            <a:off x="228600" y="1123949"/>
            <a:ext cx="8452788" cy="3742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4D6C2E-A3F1-014F-A0AF-42D3756DE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Big-step evaluation, closed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33387-D6A2-ED4E-A1A0-A1C2335EB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Val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IntV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Int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|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LamV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eval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Val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eval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IntV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eval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_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    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error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r>
              <a:rPr lang="en-US" sz="2000" dirty="0">
                <a:solidFill>
                  <a:srgbClr val="448C27"/>
                </a:solidFill>
                <a:latin typeface="Menlo" panose="020B0609030804020204" pitchFamily="49" charset="0"/>
              </a:rPr>
              <a:t>Unbound variable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eval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LamV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eval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e1 e2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  case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eval e1 </a:t>
            </a: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of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    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IntV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_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error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r>
              <a:rPr lang="en-US" sz="2000" dirty="0">
                <a:solidFill>
                  <a:srgbClr val="448C27"/>
                </a:solidFill>
                <a:latin typeface="Menlo" panose="020B0609030804020204" pitchFamily="49" charset="0"/>
              </a:rPr>
              <a:t>Type error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    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LamV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e1'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eval </a:t>
            </a:r>
            <a:r>
              <a:rPr lang="en-US" sz="2000" dirty="0">
                <a:solidFill>
                  <a:srgbClr val="FF0000"/>
                </a:solidFill>
                <a:latin typeface="Menlo" panose="020B0609030804020204" pitchFamily="49" charset="0"/>
              </a:rPr>
              <a:t>???  -- substitute e2 in e1'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2175FF-6858-7943-9792-43905E39BB21}"/>
              </a:ext>
            </a:extLst>
          </p:cNvPr>
          <p:cNvSpPr txBox="1"/>
          <p:nvPr/>
        </p:nvSpPr>
        <p:spPr>
          <a:xfrm>
            <a:off x="0" y="4866501"/>
            <a:ext cx="69442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Simple.hs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2781997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2FA0C53-C6E5-F344-AC64-B0B81CA8F439}"/>
              </a:ext>
            </a:extLst>
          </p:cNvPr>
          <p:cNvSpPr/>
          <p:nvPr/>
        </p:nvSpPr>
        <p:spPr>
          <a:xfrm>
            <a:off x="228600" y="1123950"/>
            <a:ext cx="8452788" cy="6186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D20485-8A27-6948-8A6C-3EF06F3C1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Substitution w/ de </a:t>
            </a:r>
            <a:r>
              <a:rPr lang="en-US" dirty="0" err="1"/>
              <a:t>Bruijn</a:t>
            </a:r>
            <a:r>
              <a:rPr lang="en-US" dirty="0"/>
              <a:t> indices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0A48F-0B53-034E-898B-D47B9662DF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 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eval 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???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i="1" dirty="0">
                <a:solidFill>
                  <a:srgbClr val="448C27"/>
                </a:solidFill>
                <a:latin typeface="Menlo" panose="020B0609030804020204" pitchFamily="49" charset="0"/>
              </a:rPr>
              <a:t>-- substitute e2 into e1</a:t>
            </a:r>
          </a:p>
          <a:p>
            <a:endParaRPr lang="en-US" dirty="0">
              <a:solidFill>
                <a:srgbClr val="333333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333333"/>
                </a:solidFill>
              </a:rPr>
              <a:t>Simple</a:t>
            </a:r>
            <a:r>
              <a:rPr lang="en-US" dirty="0">
                <a:solidFill>
                  <a:srgbClr val="333333"/>
                </a:solidFill>
              </a:rPr>
              <a:t> </a:t>
            </a:r>
            <a:r>
              <a:rPr lang="en-US" b="1" dirty="0">
                <a:solidFill>
                  <a:srgbClr val="333333"/>
                </a:solidFill>
              </a:rPr>
              <a:t>case</a:t>
            </a:r>
            <a:r>
              <a:rPr lang="en-US" dirty="0">
                <a:solidFill>
                  <a:srgbClr val="333333"/>
                </a:solidFill>
              </a:rPr>
              <a:t>: no lambdas in e1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</a:rPr>
              <a:t>… replace occurrence</a:t>
            </a:r>
            <a:r>
              <a:rPr lang="en-US" sz="2100" dirty="0">
                <a:solidFill>
                  <a:srgbClr val="333333"/>
                </a:solidFill>
              </a:rPr>
              <a:t>s of  "Var 0" with e2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</a:rPr>
              <a:t>… if e1 is not closed, decrement </a:t>
            </a:r>
            <a:r>
              <a:rPr lang="en-US" sz="1950" i="1" dirty="0">
                <a:solidFill>
                  <a:srgbClr val="333333"/>
                </a:solidFill>
              </a:rPr>
              <a:t>all</a:t>
            </a:r>
            <a:r>
              <a:rPr lang="en-US" sz="1950" dirty="0">
                <a:solidFill>
                  <a:srgbClr val="333333"/>
                </a:solidFill>
              </a:rPr>
              <a:t> other variables (we've removed a binder)</a:t>
            </a:r>
            <a:endParaRPr lang="en-US" dirty="0">
              <a:solidFill>
                <a:srgbClr val="333333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333333"/>
                </a:solidFill>
              </a:rPr>
              <a:t>Towards generality</a:t>
            </a:r>
            <a:r>
              <a:rPr lang="en-US" dirty="0">
                <a:solidFill>
                  <a:srgbClr val="333333"/>
                </a:solidFill>
              </a:rPr>
              <a:t>: what if we need to traverse under a binder? </a:t>
            </a:r>
          </a:p>
          <a:p>
            <a:pPr marL="342900" lvl="1" indent="0">
              <a:buNone/>
            </a:pPr>
            <a:r>
              <a:rPr lang="en-US" sz="2100" dirty="0">
                <a:solidFill>
                  <a:srgbClr val="333333"/>
                </a:solidFill>
              </a:rPr>
              <a:t>…</a:t>
            </a:r>
            <a:r>
              <a:rPr lang="en-US" sz="1950" dirty="0">
                <a:solidFill>
                  <a:srgbClr val="333333"/>
                </a:solidFill>
              </a:rPr>
              <a:t>replace occurren</a:t>
            </a: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ces of "Var 1" under the binder with e2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…if e1 is not closed, decrement variables &gt;= 2 in e1, but leave 0 alone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…if e2 is not closed, increment free variables in e2 by 1</a:t>
            </a:r>
          </a:p>
          <a:p>
            <a:pPr marL="0" indent="0">
              <a:buNone/>
            </a:pPr>
            <a:endParaRPr lang="en-US" sz="2700" i="1" dirty="0">
              <a:solidFill>
                <a:srgbClr val="333333"/>
              </a:solidFill>
              <a:latin typeface="+mj-lt"/>
            </a:endParaRPr>
          </a:p>
          <a:p>
            <a:pPr marL="0" indent="0">
              <a:buNone/>
            </a:pP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7104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3C6F73-E8C6-A842-A29E-FEAADFAE9A99}"/>
              </a:ext>
            </a:extLst>
          </p:cNvPr>
          <p:cNvSpPr/>
          <p:nvPr/>
        </p:nvSpPr>
        <p:spPr>
          <a:xfrm>
            <a:off x="233751" y="1123950"/>
            <a:ext cx="8452788" cy="6186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D20485-8A27-6948-8A6C-3EF06F3C1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Substitution w/ de </a:t>
            </a:r>
            <a:r>
              <a:rPr lang="en-US" dirty="0" err="1"/>
              <a:t>Bruijn</a:t>
            </a:r>
            <a:r>
              <a:rPr lang="en-US" dirty="0"/>
              <a:t> indices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0A48F-0B53-034E-898B-D47B9662DF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-&gt; eval 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???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i="1" dirty="0">
                <a:solidFill>
                  <a:srgbClr val="448C27"/>
                </a:solidFill>
                <a:latin typeface="Menlo" panose="020B0609030804020204" pitchFamily="49" charset="0"/>
              </a:rPr>
              <a:t>-- substitute e2 into e1</a:t>
            </a:r>
          </a:p>
          <a:p>
            <a:endParaRPr lang="en-US" dirty="0">
              <a:solidFill>
                <a:srgbClr val="333333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333333"/>
                </a:solidFill>
              </a:rPr>
              <a:t>Simple</a:t>
            </a:r>
            <a:r>
              <a:rPr lang="en-US" dirty="0">
                <a:solidFill>
                  <a:srgbClr val="333333"/>
                </a:solidFill>
              </a:rPr>
              <a:t> </a:t>
            </a:r>
            <a:r>
              <a:rPr lang="en-US" b="1" dirty="0">
                <a:solidFill>
                  <a:srgbClr val="333333"/>
                </a:solidFill>
              </a:rPr>
              <a:t>case</a:t>
            </a:r>
            <a:r>
              <a:rPr lang="en-US" dirty="0">
                <a:solidFill>
                  <a:srgbClr val="333333"/>
                </a:solidFill>
              </a:rPr>
              <a:t>: no lambdas in e1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</a:rPr>
              <a:t>… replace occurrence</a:t>
            </a:r>
            <a:r>
              <a:rPr lang="en-US" sz="2100" dirty="0">
                <a:solidFill>
                  <a:srgbClr val="333333"/>
                </a:solidFill>
              </a:rPr>
              <a:t>s of  "Var 0" with e2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</a:rPr>
              <a:t>… if e1 is not closed, decrement </a:t>
            </a:r>
            <a:r>
              <a:rPr lang="en-US" sz="1950" i="1" dirty="0">
                <a:solidFill>
                  <a:srgbClr val="333333"/>
                </a:solidFill>
              </a:rPr>
              <a:t>all</a:t>
            </a:r>
            <a:r>
              <a:rPr lang="en-US" sz="1950" dirty="0">
                <a:solidFill>
                  <a:srgbClr val="333333"/>
                </a:solidFill>
              </a:rPr>
              <a:t> other variables (we've removed a binder)</a:t>
            </a:r>
            <a:endParaRPr lang="en-US" dirty="0">
              <a:solidFill>
                <a:srgbClr val="333333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333333"/>
                </a:solidFill>
              </a:rPr>
              <a:t>Towards generality</a:t>
            </a:r>
            <a:r>
              <a:rPr lang="en-US" dirty="0">
                <a:solidFill>
                  <a:srgbClr val="333333"/>
                </a:solidFill>
              </a:rPr>
              <a:t>: what if we need to traverse under </a:t>
            </a:r>
            <a:r>
              <a:rPr lang="en-US" dirty="0">
                <a:solidFill>
                  <a:srgbClr val="FF0000"/>
                </a:solidFill>
              </a:rPr>
              <a:t>n</a:t>
            </a:r>
            <a:r>
              <a:rPr lang="en-US" dirty="0">
                <a:solidFill>
                  <a:srgbClr val="333333"/>
                </a:solidFill>
              </a:rPr>
              <a:t> binders? </a:t>
            </a:r>
          </a:p>
          <a:p>
            <a:pPr marL="342900" lvl="1" indent="0">
              <a:buNone/>
            </a:pPr>
            <a:r>
              <a:rPr lang="en-US" sz="2100" dirty="0">
                <a:solidFill>
                  <a:srgbClr val="333333"/>
                </a:solidFill>
              </a:rPr>
              <a:t>…</a:t>
            </a:r>
            <a:r>
              <a:rPr lang="en-US" sz="1950" dirty="0">
                <a:solidFill>
                  <a:srgbClr val="333333"/>
                </a:solidFill>
              </a:rPr>
              <a:t>replace occurren</a:t>
            </a: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ces of "Var </a:t>
            </a:r>
            <a:r>
              <a:rPr lang="en-US" sz="195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 under the binder with e2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…if e1 is not closed, decrement variables &gt;= </a:t>
            </a:r>
            <a:r>
              <a:rPr lang="en-US" sz="195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n+1</a:t>
            </a: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 e1, but leave 0..</a:t>
            </a:r>
            <a:r>
              <a:rPr lang="en-US" sz="195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n-1</a:t>
            </a: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alone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…if e2 is not closed, increment free variables in e2 by </a:t>
            </a:r>
            <a:r>
              <a:rPr lang="en-US" sz="195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</a:p>
          <a:p>
            <a:pPr marL="0" indent="0">
              <a:buNone/>
            </a:pPr>
            <a:endParaRPr lang="en-US" sz="2700" i="1" dirty="0">
              <a:solidFill>
                <a:srgbClr val="333333"/>
              </a:solidFill>
              <a:latin typeface="+mj-lt"/>
            </a:endParaRPr>
          </a:p>
          <a:p>
            <a:pPr marL="0" indent="0">
              <a:buNone/>
            </a:pP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54F56F6-362E-9C4F-B114-C5553EF794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34742" y="0"/>
            <a:ext cx="2208602" cy="248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390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EFE8EA5-D997-D247-937D-036999781308}"/>
              </a:ext>
            </a:extLst>
          </p:cNvPr>
          <p:cNvSpPr/>
          <p:nvPr/>
        </p:nvSpPr>
        <p:spPr>
          <a:xfrm>
            <a:off x="228600" y="1123950"/>
            <a:ext cx="8452788" cy="15456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742DEE-E2F5-AE4F-BE72-93CF3496BC7B}"/>
              </a:ext>
            </a:extLst>
          </p:cNvPr>
          <p:cNvSpPr/>
          <p:nvPr/>
        </p:nvSpPr>
        <p:spPr>
          <a:xfrm>
            <a:off x="228600" y="3001918"/>
            <a:ext cx="8452788" cy="20352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2DF8A1-BA07-6841-8A00-C8E9A1701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Substitution library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6C182FE-91FE-4E4A-B465-5D54E1571838}"/>
              </a:ext>
            </a:extLst>
          </p:cNvPr>
          <p:cNvGrpSpPr/>
          <p:nvPr/>
        </p:nvGrpSpPr>
        <p:grpSpPr>
          <a:xfrm>
            <a:off x="2355273" y="1511975"/>
            <a:ext cx="2747016" cy="843918"/>
            <a:chOff x="2395285" y="1493503"/>
            <a:chExt cx="2753184" cy="84391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CB77301-FA27-0E4B-8F1F-597DEA15A823}"/>
                </a:ext>
              </a:extLst>
            </p:cNvPr>
            <p:cNvSpPr/>
            <p:nvPr/>
          </p:nvSpPr>
          <p:spPr>
            <a:xfrm>
              <a:off x="2395285" y="1493503"/>
              <a:ext cx="576469" cy="403275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0BA6F40-C2C9-334C-BEF5-0EA8EB477F52}"/>
                </a:ext>
              </a:extLst>
            </p:cNvPr>
            <p:cNvSpPr/>
            <p:nvPr/>
          </p:nvSpPr>
          <p:spPr>
            <a:xfrm>
              <a:off x="4572000" y="1934146"/>
              <a:ext cx="576469" cy="403275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2E3EF-5059-5146-9E12-6785B03FD4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943" y="1200274"/>
            <a:ext cx="8561457" cy="3463799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type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 Sub                        </a:t>
            </a:r>
            <a:r>
              <a:rPr lang="en-US" sz="2000" i="1" dirty="0">
                <a:solidFill>
                  <a:srgbClr val="448C27"/>
                </a:solidFill>
                <a:latin typeface="Menlo" panose="020B0609030804020204" pitchFamily="49" charset="0"/>
              </a:rPr>
              <a:t>-- abstract type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singleSub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         </a:t>
            </a:r>
            <a:r>
              <a:rPr lang="en-US" sz="2000" i="1" dirty="0">
                <a:solidFill>
                  <a:srgbClr val="448C27"/>
                </a:solidFill>
                <a:latin typeface="Menlo" panose="020B0609030804020204" pitchFamily="49" charset="0"/>
              </a:rPr>
              <a:t>-- replace 0 with exp</a:t>
            </a:r>
            <a:endParaRPr lang="en-US" sz="2000" b="1" dirty="0">
              <a:solidFill>
                <a:srgbClr val="AA3731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b="1" dirty="0" err="1">
                <a:solidFill>
                  <a:srgbClr val="AA3731"/>
                </a:solidFill>
                <a:latin typeface="Menlo" panose="020B0609030804020204" pitchFamily="49" charset="0"/>
              </a:rPr>
              <a:t>applySub</a:t>
            </a: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  </a:t>
            </a:r>
            <a:r>
              <a:rPr lang="en-US" sz="2000" i="1" dirty="0">
                <a:solidFill>
                  <a:srgbClr val="448C27"/>
                </a:solidFill>
                <a:latin typeface="Menlo" panose="020B0609030804020204" pitchFamily="49" charset="0"/>
              </a:rPr>
              <a:t>-- lookup index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lift 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         </a:t>
            </a:r>
            <a:r>
              <a:rPr lang="en-US" sz="2000" i="1" dirty="0">
                <a:solidFill>
                  <a:srgbClr val="448C27"/>
                </a:solidFill>
                <a:latin typeface="Menlo" panose="020B0609030804020204" pitchFamily="49" charset="0"/>
              </a:rPr>
              <a:t>-- go under binder</a:t>
            </a:r>
          </a:p>
          <a:p>
            <a:pPr marL="0" indent="0">
              <a:buNone/>
            </a:pP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</a:p>
          <a:p>
            <a:pPr marL="0" indent="0">
              <a:buNone/>
            </a:pP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applySub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x </a:t>
            </a:r>
          </a:p>
          <a:p>
            <a:pPr marL="0" indent="0">
              <a:buNone/>
            </a:pP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   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u="sng" dirty="0">
                <a:solidFill>
                  <a:srgbClr val="FF0000"/>
                </a:solidFill>
                <a:latin typeface="Menlo" panose="020B0609030804020204" pitchFamily="49" charset="0"/>
              </a:rPr>
              <a:t>lift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e1 e2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e1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e2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endParaRPr lang="en-US" dirty="0">
              <a:solidFill>
                <a:srgbClr val="777777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63DD87-AA19-ED45-BE34-D0E53F508603}"/>
              </a:ext>
            </a:extLst>
          </p:cNvPr>
          <p:cNvSpPr txBox="1"/>
          <p:nvPr/>
        </p:nvSpPr>
        <p:spPr>
          <a:xfrm>
            <a:off x="-5412" y="4895291"/>
            <a:ext cx="69442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Simple.hs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2135278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0D8D6A6-011B-3B44-81B9-C062207D7213}"/>
              </a:ext>
            </a:extLst>
          </p:cNvPr>
          <p:cNvSpPr/>
          <p:nvPr/>
        </p:nvSpPr>
        <p:spPr>
          <a:xfrm>
            <a:off x="228600" y="1117790"/>
            <a:ext cx="8452788" cy="363182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2DF8A1-BA07-6841-8A00-C8E9A1701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Substitution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2E3EF-5059-5146-9E12-6785B03FD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type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 Sub a                   </a:t>
            </a:r>
            <a:r>
              <a:rPr lang="en-US" sz="2000" i="1" dirty="0">
                <a:solidFill>
                  <a:srgbClr val="448C27"/>
                </a:solidFill>
                <a:latin typeface="Menlo" panose="020B0609030804020204" pitchFamily="49" charset="0"/>
              </a:rPr>
              <a:t>-- abstract type </a:t>
            </a:r>
            <a:endParaRPr lang="en-US" sz="2000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singleSub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      </a:t>
            </a:r>
            <a:r>
              <a:rPr lang="en-US" sz="2000" i="1" dirty="0">
                <a:solidFill>
                  <a:srgbClr val="448C27"/>
                </a:solidFill>
                <a:latin typeface="Menlo" panose="020B0609030804020204" pitchFamily="49" charset="0"/>
              </a:rPr>
              <a:t>-- replace 0 with exp</a:t>
            </a:r>
            <a:endParaRPr lang="en-US" sz="2000" b="1" dirty="0">
              <a:solidFill>
                <a:srgbClr val="AA3731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b="1" dirty="0" err="1">
                <a:solidFill>
                  <a:srgbClr val="AA3731"/>
                </a:solidFill>
                <a:latin typeface="Menlo" panose="020B0609030804020204" pitchFamily="49" charset="0"/>
              </a:rPr>
              <a:t>applySub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SubstDB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lift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SubstDB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class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SubstDB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where         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 var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      </a:t>
            </a:r>
            <a:r>
              <a:rPr lang="en-US" sz="2000" i="1" dirty="0">
                <a:solidFill>
                  <a:srgbClr val="448C27"/>
                </a:solidFill>
                <a:latin typeface="Menlo" panose="020B0609030804020204" pitchFamily="49" charset="0"/>
              </a:rPr>
              <a:t>-- "var" constructor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 </a:t>
            </a:r>
            <a:r>
              <a:rPr lang="en-US" sz="20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    </a:t>
            </a:r>
            <a:r>
              <a:rPr lang="en-US" sz="2000" i="1" dirty="0">
                <a:solidFill>
                  <a:srgbClr val="448C27"/>
                </a:solidFill>
                <a:latin typeface="Menlo" panose="020B0609030804020204" pitchFamily="49" charset="0"/>
              </a:rPr>
              <a:t>-- AST traversal</a:t>
            </a:r>
            <a:endParaRPr lang="en-US" sz="2000" dirty="0">
              <a:solidFill>
                <a:srgbClr val="7A3E9D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7A3E9D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DE0F9E-A095-2A4B-A487-1A6AF93CC28A}"/>
              </a:ext>
            </a:extLst>
          </p:cNvPr>
          <p:cNvSpPr txBox="1"/>
          <p:nvPr/>
        </p:nvSpPr>
        <p:spPr>
          <a:xfrm>
            <a:off x="0" y="4866501"/>
            <a:ext cx="628698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Subst.hs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1134262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97A43CE-6798-704C-874A-8755B763ECFD}"/>
              </a:ext>
            </a:extLst>
          </p:cNvPr>
          <p:cNvSpPr/>
          <p:nvPr/>
        </p:nvSpPr>
        <p:spPr>
          <a:xfrm>
            <a:off x="228600" y="1238250"/>
            <a:ext cx="8452788" cy="35337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2DF8A1-BA07-6841-8A00-C8E9A1701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2E3EF-5059-5146-9E12-6785B03FD4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234679"/>
            <a:ext cx="8768848" cy="3263504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import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b="1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instance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SubstDB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var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applySub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x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u="sng" dirty="0">
                <a:solidFill>
                  <a:srgbClr val="FF0000"/>
                </a:solidFill>
                <a:latin typeface="Menlo" panose="020B0609030804020204" pitchFamily="49" charset="0"/>
              </a:rPr>
              <a:t>lift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e1 e2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e1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e2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sz="2000" i="1" dirty="0">
              <a:solidFill>
                <a:srgbClr val="448C27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DE0F9E-A095-2A4B-A487-1A6AF93CC28A}"/>
              </a:ext>
            </a:extLst>
          </p:cNvPr>
          <p:cNvSpPr txBox="1"/>
          <p:nvPr/>
        </p:nvSpPr>
        <p:spPr>
          <a:xfrm>
            <a:off x="0" y="4866501"/>
            <a:ext cx="69442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Simple.hs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3364254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2E94C7-DC36-624D-8879-5BF92A7DD8DD}"/>
              </a:ext>
            </a:extLst>
          </p:cNvPr>
          <p:cNvSpPr/>
          <p:nvPr/>
        </p:nvSpPr>
        <p:spPr>
          <a:xfrm>
            <a:off x="238539" y="1123950"/>
            <a:ext cx="8452788" cy="35337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4D6C2E-A3F1-014F-A0AF-42D3756DE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Small-step reduction, closed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33387-D6A2-ED4E-A1A0-A1C2335EB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b="1" dirty="0">
                <a:solidFill>
                  <a:srgbClr val="AA3731"/>
                </a:solidFill>
                <a:latin typeface="Menlo" panose="020B0609030804020204" pitchFamily="49" charset="0"/>
              </a:rPr>
              <a:t>step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Maybe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Nothing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n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error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r>
              <a:rPr lang="en-US" sz="1800" dirty="0">
                <a:solidFill>
                  <a:srgbClr val="448C27"/>
                </a:solidFill>
                <a:latin typeface="Menlo" panose="020B0609030804020204" pitchFamily="49" charset="0"/>
              </a:rPr>
              <a:t>Unbound variable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t 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Nothing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 e2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Just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$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 e2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AA3731"/>
                </a:solidFill>
                <a:latin typeface="Menlo" panose="020B0609030804020204" pitchFamily="49" charset="0"/>
              </a:rPr>
              <a:t>  </a:t>
            </a:r>
            <a:r>
              <a:rPr lang="en-US" sz="18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error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r>
              <a:rPr lang="en-US" sz="1800" dirty="0">
                <a:solidFill>
                  <a:srgbClr val="448C27"/>
                </a:solidFill>
                <a:latin typeface="Menlo" panose="020B0609030804020204" pitchFamily="49" charset="0"/>
              </a:rPr>
              <a:t>Type error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n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error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r>
              <a:rPr lang="en-US" sz="1800" dirty="0">
                <a:solidFill>
                  <a:srgbClr val="448C27"/>
                </a:solidFill>
                <a:latin typeface="Menlo" panose="020B0609030804020204" pitchFamily="49" charset="0"/>
              </a:rPr>
              <a:t>Unbound variable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t e1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e2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 (</a:t>
            </a:r>
            <a:r>
              <a:rPr lang="en-US" sz="18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singleSub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 </a:t>
            </a:r>
            <a:r>
              <a:rPr lang="en-US" sz="1800" u="sng" dirty="0">
                <a:solidFill>
                  <a:srgbClr val="FF0000"/>
                </a:solidFill>
                <a:latin typeface="Menlo" panose="020B0609030804020204" pitchFamily="49" charset="0"/>
              </a:rPr>
              <a:t>e2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) </a:t>
            </a:r>
            <a:r>
              <a:rPr lang="en-US" sz="1800" u="sng" dirty="0">
                <a:solidFill>
                  <a:srgbClr val="FF0000"/>
                </a:solidFill>
                <a:latin typeface="Menlo" panose="020B0609030804020204" pitchFamily="49" charset="0"/>
              </a:rPr>
              <a:t>e1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e1' e2'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e1' e2'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2175FF-6858-7943-9792-43905E39BB21}"/>
              </a:ext>
            </a:extLst>
          </p:cNvPr>
          <p:cNvSpPr txBox="1"/>
          <p:nvPr/>
        </p:nvSpPr>
        <p:spPr>
          <a:xfrm>
            <a:off x="0" y="4866501"/>
            <a:ext cx="69442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Simple.hs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19075874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FF2E87D-ED98-994D-AFC3-D4465C0B7A29}"/>
              </a:ext>
            </a:extLst>
          </p:cNvPr>
          <p:cNvSpPr/>
          <p:nvPr/>
        </p:nvSpPr>
        <p:spPr>
          <a:xfrm>
            <a:off x="228600" y="1123949"/>
            <a:ext cx="8452788" cy="3742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4D6C2E-A3F1-014F-A0AF-42D3756DE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Big-step evaluation, closed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33387-D6A2-ED4E-A1A0-A1C2335EB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Val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IntV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Int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|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LamV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eval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Val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eval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IntV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eval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_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    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error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r>
              <a:rPr lang="en-US" sz="2000" dirty="0">
                <a:solidFill>
                  <a:srgbClr val="448C27"/>
                </a:solidFill>
                <a:latin typeface="Menlo" panose="020B0609030804020204" pitchFamily="49" charset="0"/>
              </a:rPr>
              <a:t>Unbound variable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eval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LamV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eval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e1 e2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  case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eval e1 </a:t>
            </a: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of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    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IntV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_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error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r>
              <a:rPr lang="en-US" sz="2000" dirty="0">
                <a:solidFill>
                  <a:srgbClr val="448C27"/>
                </a:solidFill>
                <a:latin typeface="Menlo" panose="020B0609030804020204" pitchFamily="49" charset="0"/>
              </a:rPr>
              <a:t>Type error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    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LamV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e1'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eval </a:t>
            </a:r>
            <a:r>
              <a:rPr lang="en-US" sz="2000" dirty="0">
                <a:solidFill>
                  <a:srgbClr val="FF0000"/>
                </a:solidFill>
                <a:latin typeface="Menlo" panose="020B0609030804020204" pitchFamily="49" charset="0"/>
              </a:rPr>
              <a:t>(</a:t>
            </a:r>
            <a:r>
              <a:rPr lang="en-US" sz="20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FF0000"/>
                </a:solidFill>
                <a:latin typeface="Menlo" panose="020B0609030804020204" pitchFamily="49" charset="0"/>
              </a:rPr>
              <a:t> (</a:t>
            </a:r>
            <a:r>
              <a:rPr lang="en-US" sz="20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singleSub</a:t>
            </a:r>
            <a:r>
              <a:rPr lang="en-US" sz="2000" dirty="0">
                <a:solidFill>
                  <a:srgbClr val="FF0000"/>
                </a:solidFill>
                <a:latin typeface="Menlo" panose="020B0609030804020204" pitchFamily="49" charset="0"/>
              </a:rPr>
              <a:t> </a:t>
            </a:r>
            <a:r>
              <a:rPr lang="en-US" sz="2000" u="sng" dirty="0">
                <a:solidFill>
                  <a:srgbClr val="FF0000"/>
                </a:solidFill>
                <a:latin typeface="Menlo" panose="020B0609030804020204" pitchFamily="49" charset="0"/>
              </a:rPr>
              <a:t>e2</a:t>
            </a:r>
            <a:r>
              <a:rPr lang="en-US" sz="2000" dirty="0">
                <a:solidFill>
                  <a:srgbClr val="FF0000"/>
                </a:solidFill>
                <a:latin typeface="Menlo" panose="020B0609030804020204" pitchFamily="49" charset="0"/>
              </a:rPr>
              <a:t>) </a:t>
            </a:r>
            <a:r>
              <a:rPr lang="en-US" sz="2000" u="sng" dirty="0">
                <a:solidFill>
                  <a:srgbClr val="FF0000"/>
                </a:solidFill>
                <a:latin typeface="Menlo" panose="020B0609030804020204" pitchFamily="49" charset="0"/>
              </a:rPr>
              <a:t>e1)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2175FF-6858-7943-9792-43905E39BB21}"/>
              </a:ext>
            </a:extLst>
          </p:cNvPr>
          <p:cNvSpPr txBox="1"/>
          <p:nvPr/>
        </p:nvSpPr>
        <p:spPr>
          <a:xfrm>
            <a:off x="0" y="4866501"/>
            <a:ext cx="69442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Simple.hs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4013805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0AD9D-7F5F-B347-9524-BEBDBC76E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723" y="461437"/>
            <a:ext cx="6152462" cy="994172"/>
          </a:xfrm>
        </p:spPr>
        <p:txBody>
          <a:bodyPr>
            <a:normAutofit/>
          </a:bodyPr>
          <a:lstStyle/>
          <a:p>
            <a:r>
              <a:rPr lang="en-US" sz="4000" dirty="0"/>
              <a:t>Announcement: ICFP 2020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3D691-50E5-0A4D-8A8D-3A3F0F31A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723" y="1706394"/>
            <a:ext cx="5834227" cy="2587960"/>
          </a:xfrm>
        </p:spPr>
        <p:txBody>
          <a:bodyPr anchor="ctr">
            <a:noAutofit/>
          </a:bodyPr>
          <a:lstStyle/>
          <a:p>
            <a:r>
              <a:rPr lang="en-US" sz="2400" dirty="0"/>
              <a:t>ONLINE conference, August 23-28</a:t>
            </a:r>
          </a:p>
          <a:p>
            <a:pPr marL="342900" lvl="1" indent="0">
              <a:buNone/>
            </a:pPr>
            <a:r>
              <a:rPr lang="en-US" sz="2400" dirty="0">
                <a:hlinkClick r:id="rId3"/>
              </a:rPr>
              <a:t>https://icfp20.sigplan.org/</a:t>
            </a:r>
            <a:endParaRPr lang="en-US" sz="2400" dirty="0"/>
          </a:p>
          <a:p>
            <a:pPr marL="342900" lvl="1" indent="0">
              <a:buNone/>
            </a:pPr>
            <a:endParaRPr lang="en-US" sz="2400" dirty="0"/>
          </a:p>
          <a:p>
            <a:pPr marL="342900" lvl="1" indent="0">
              <a:buNone/>
            </a:pPr>
            <a:r>
              <a:rPr lang="en-US" sz="2400" dirty="0"/>
              <a:t>Registration is open!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6660" y="0"/>
            <a:ext cx="157734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86550" y="1769184"/>
            <a:ext cx="1605129" cy="1605129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Laptop">
            <a:extLst>
              <a:ext uri="{FF2B5EF4-FFF2-40B4-BE49-F238E27FC236}">
                <a16:creationId xmlns:a16="http://schemas.microsoft.com/office/drawing/2014/main" id="{F80D45D7-33ED-40BB-8027-510D4002F3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60489" y="2143125"/>
            <a:ext cx="857249" cy="85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8752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6536B-8E78-1641-8BFE-F9CFC4FFB8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 strongly-typed AST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1936F2-647F-D745-8F63-EF9804753D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Use types to rule out errors</a:t>
            </a:r>
          </a:p>
        </p:txBody>
      </p:sp>
    </p:spTree>
    <p:extLst>
      <p:ext uri="{BB962C8B-B14F-4D97-AF65-F5344CB8AC3E}">
        <p14:creationId xmlns:p14="http://schemas.microsoft.com/office/powerpoint/2010/main" val="41741964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3196BE3-C5C4-FF42-A03B-355564EDB9B1}"/>
              </a:ext>
            </a:extLst>
          </p:cNvPr>
          <p:cNvSpPr/>
          <p:nvPr/>
        </p:nvSpPr>
        <p:spPr>
          <a:xfrm>
            <a:off x="238539" y="1133061"/>
            <a:ext cx="8452788" cy="37334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8DEB66-8E44-A74C-8209-8B66DAA8E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Strongly-typed 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1582F-65C4-7F40-A366-C68B93823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|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:-&gt;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Menlo" panose="020B0609030804020204" pitchFamily="49" charset="0"/>
              </a:rPr>
              <a:t>[Ty]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Type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where     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Int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</a:rPr>
              <a:t>IntTy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</a:rPr>
              <a:t>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</a:rPr>
              <a:t>t</a:t>
            </a: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Menlo" panose="020B0609030804020204" pitchFamily="49" charset="0"/>
              </a:rPr>
              <a:t>(t1:g)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</a:rPr>
              <a:t>t2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</a:p>
          <a:p>
            <a:pPr marL="0" indent="0">
              <a:buNone/>
            </a:pP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      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</a:rPr>
              <a:t>(t1 :-&gt; t2)</a:t>
            </a: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</a:rPr>
              <a:t>(t1 :-&gt; t2)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</a:rPr>
              <a:t>t1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      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</a:rPr>
              <a:t>t2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1F9816-14BE-1F4F-A886-68ABF3CD6865}"/>
              </a:ext>
            </a:extLst>
          </p:cNvPr>
          <p:cNvSpPr txBox="1"/>
          <p:nvPr/>
        </p:nvSpPr>
        <p:spPr>
          <a:xfrm>
            <a:off x="1" y="4866501"/>
            <a:ext cx="1018227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SimpleTyped.hs</a:t>
            </a:r>
            <a:endParaRPr lang="en-US" sz="1013" dirty="0"/>
          </a:p>
        </p:txBody>
      </p:sp>
      <p:sp>
        <p:nvSpPr>
          <p:cNvPr id="5" name="Line Callout 1 (Border and Accent Bar) 4">
            <a:extLst>
              <a:ext uri="{FF2B5EF4-FFF2-40B4-BE49-F238E27FC236}">
                <a16:creationId xmlns:a16="http://schemas.microsoft.com/office/drawing/2014/main" id="{491C3940-E681-2547-BE85-FE4732E67E14}"/>
              </a:ext>
            </a:extLst>
          </p:cNvPr>
          <p:cNvSpPr/>
          <p:nvPr/>
        </p:nvSpPr>
        <p:spPr>
          <a:xfrm>
            <a:off x="5967554" y="1186979"/>
            <a:ext cx="2801294" cy="855467"/>
          </a:xfrm>
          <a:prstGeom prst="accentBorderCallout1">
            <a:avLst>
              <a:gd name="adj1" fmla="val 18750"/>
              <a:gd name="adj2" fmla="val -8333"/>
              <a:gd name="adj3" fmla="val 63306"/>
              <a:gd name="adj4" fmla="val -1184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"typing context" </a:t>
            </a:r>
            <a:br>
              <a:rPr lang="en-US" dirty="0"/>
            </a:br>
            <a:r>
              <a:rPr lang="en-US" dirty="0"/>
              <a:t>index in list is type of</a:t>
            </a:r>
            <a:br>
              <a:rPr lang="en-US" dirty="0"/>
            </a:br>
            <a:r>
              <a:rPr lang="en-US" dirty="0"/>
              <a:t> bound variable</a:t>
            </a:r>
          </a:p>
        </p:txBody>
      </p:sp>
      <p:sp>
        <p:nvSpPr>
          <p:cNvPr id="6" name="Line Callout 1 (Border and Accent Bar) 5">
            <a:extLst>
              <a:ext uri="{FF2B5EF4-FFF2-40B4-BE49-F238E27FC236}">
                <a16:creationId xmlns:a16="http://schemas.microsoft.com/office/drawing/2014/main" id="{4BE5E71F-2F4B-3A47-A1C5-C11C152C19CB}"/>
              </a:ext>
            </a:extLst>
          </p:cNvPr>
          <p:cNvSpPr/>
          <p:nvPr/>
        </p:nvSpPr>
        <p:spPr>
          <a:xfrm>
            <a:off x="6465824" y="3452586"/>
            <a:ext cx="2607398" cy="865908"/>
          </a:xfrm>
          <a:prstGeom prst="accentBorderCallout1">
            <a:avLst>
              <a:gd name="adj1" fmla="val 18750"/>
              <a:gd name="adj2" fmla="val -8333"/>
              <a:gd name="adj3" fmla="val -12088"/>
              <a:gd name="adj4" fmla="val -1025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a new type to the context in the body of the lambda (via cons)</a:t>
            </a:r>
          </a:p>
        </p:txBody>
      </p:sp>
      <p:sp>
        <p:nvSpPr>
          <p:cNvPr id="7" name="Line Callout 1 (Border and Accent Bar) 6">
            <a:extLst>
              <a:ext uri="{FF2B5EF4-FFF2-40B4-BE49-F238E27FC236}">
                <a16:creationId xmlns:a16="http://schemas.microsoft.com/office/drawing/2014/main" id="{C0F2117D-E2D0-CC43-ABC0-3DAF14D78898}"/>
              </a:ext>
            </a:extLst>
          </p:cNvPr>
          <p:cNvSpPr/>
          <p:nvPr/>
        </p:nvSpPr>
        <p:spPr>
          <a:xfrm>
            <a:off x="6020554" y="2232461"/>
            <a:ext cx="2922760" cy="865908"/>
          </a:xfrm>
          <a:prstGeom prst="accentBorderCallout1">
            <a:avLst>
              <a:gd name="adj1" fmla="val 18750"/>
              <a:gd name="adj2" fmla="val -8333"/>
              <a:gd name="adj3" fmla="val 55234"/>
              <a:gd name="adj4" fmla="val -1089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Idx</a:t>
            </a:r>
            <a:r>
              <a:rPr lang="en-US" dirty="0"/>
              <a:t> selects a type from the context (&amp; must be in range) </a:t>
            </a:r>
          </a:p>
        </p:txBody>
      </p:sp>
      <p:sp>
        <p:nvSpPr>
          <p:cNvPr id="11" name="Line Callout 1 (Border and Accent Bar) 10">
            <a:extLst>
              <a:ext uri="{FF2B5EF4-FFF2-40B4-BE49-F238E27FC236}">
                <a16:creationId xmlns:a16="http://schemas.microsoft.com/office/drawing/2014/main" id="{555E5D73-A266-3B45-AEC3-DAE33C958244}"/>
              </a:ext>
            </a:extLst>
          </p:cNvPr>
          <p:cNvSpPr/>
          <p:nvPr/>
        </p:nvSpPr>
        <p:spPr>
          <a:xfrm>
            <a:off x="6255824" y="1238248"/>
            <a:ext cx="2414421" cy="855467"/>
          </a:xfrm>
          <a:prstGeom prst="accentBorderCallout1">
            <a:avLst>
              <a:gd name="adj1" fmla="val 18750"/>
              <a:gd name="adj2" fmla="val -8333"/>
              <a:gd name="adj3" fmla="val 63306"/>
              <a:gd name="adj4" fmla="val -1184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type of the expression</a:t>
            </a:r>
          </a:p>
        </p:txBody>
      </p:sp>
    </p:spTree>
    <p:extLst>
      <p:ext uri="{BB962C8B-B14F-4D97-AF65-F5344CB8AC3E}">
        <p14:creationId xmlns:p14="http://schemas.microsoft.com/office/powerpoint/2010/main" val="2202260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11" grpId="0" animBg="1"/>
      <p:bldP spid="11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C360227-77E3-7B40-95FB-0AE77F8373EC}"/>
              </a:ext>
            </a:extLst>
          </p:cNvPr>
          <p:cNvSpPr/>
          <p:nvPr/>
        </p:nvSpPr>
        <p:spPr>
          <a:xfrm>
            <a:off x="228600" y="1133518"/>
            <a:ext cx="8452788" cy="363182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2DF8A1-BA07-6841-8A00-C8E9A1701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Strongly-typed</a:t>
            </a:r>
            <a:r>
              <a:rPr lang="en-US" dirty="0"/>
              <a:t> substitution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2E3EF-5059-5146-9E12-6785B03FD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1" dirty="0">
                <a:solidFill>
                  <a:schemeClr val="accent6"/>
                </a:solidFill>
                <a:latin typeface="Menlo" panose="020B0609030804020204" pitchFamily="49" charset="0"/>
              </a:rPr>
              <a:t>-- A reference to a specific element in the list</a:t>
            </a:r>
          </a:p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[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k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] -&gt;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k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Type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  Z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: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             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  S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u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: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i="1" dirty="0">
                <a:solidFill>
                  <a:schemeClr val="accent6"/>
                </a:solidFill>
                <a:latin typeface="Menlo" panose="020B0609030804020204" pitchFamily="49" charset="0"/>
              </a:rPr>
              <a:t>-- </a:t>
            </a:r>
            <a:r>
              <a:rPr lang="en-US" i="1" dirty="0" err="1">
                <a:solidFill>
                  <a:schemeClr val="accent6"/>
                </a:solidFill>
                <a:latin typeface="Menlo" panose="020B0609030804020204" pitchFamily="49" charset="0"/>
              </a:rPr>
              <a:t>Idx</a:t>
            </a:r>
            <a:r>
              <a:rPr lang="en-US" i="1" dirty="0">
                <a:solidFill>
                  <a:schemeClr val="accent6"/>
                </a:solidFill>
                <a:latin typeface="Menlo" panose="020B0609030804020204" pitchFamily="49" charset="0"/>
              </a:rPr>
              <a:t> has a polymorphic kind</a:t>
            </a: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chemeClr val="tx2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chemeClr val="tx2"/>
                </a:solidFill>
                <a:latin typeface="Menlo" panose="020B0609030804020204" pitchFamily="49" charset="0"/>
              </a:rPr>
              <a:t> :: </a:t>
            </a:r>
            <a:r>
              <a:rPr lang="en-US" dirty="0" err="1">
                <a:solidFill>
                  <a:schemeClr val="tx2"/>
                </a:solidFill>
                <a:latin typeface="Menlo" panose="020B0609030804020204" pitchFamily="49" charset="0"/>
              </a:rPr>
              <a:t>forall</a:t>
            </a:r>
            <a:r>
              <a:rPr lang="en-US" dirty="0">
                <a:solidFill>
                  <a:schemeClr val="tx2"/>
                </a:solidFill>
                <a:latin typeface="Menlo" panose="020B0609030804020204" pitchFamily="49" charset="0"/>
              </a:rPr>
              <a:t> k. [k] -&gt; k -&gt; Type</a:t>
            </a:r>
          </a:p>
          <a:p>
            <a:pPr marL="0" indent="0">
              <a:buNone/>
            </a:pPr>
            <a:r>
              <a:rPr lang="en-US" i="1" dirty="0">
                <a:solidFill>
                  <a:schemeClr val="accent6"/>
                </a:solidFill>
                <a:latin typeface="Menlo" panose="020B0609030804020204" pitchFamily="49" charset="0"/>
              </a:rPr>
              <a:t>-- Exp's kind is an instance of </a:t>
            </a:r>
            <a:r>
              <a:rPr lang="en-US" i="1" dirty="0" err="1">
                <a:solidFill>
                  <a:schemeClr val="accent6"/>
                </a:solidFill>
                <a:latin typeface="Menlo" panose="020B0609030804020204" pitchFamily="49" charset="0"/>
              </a:rPr>
              <a:t>Idx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>
                <a:solidFill>
                  <a:schemeClr val="tx2"/>
                </a:solidFill>
                <a:latin typeface="Menlo" panose="020B0609030804020204" pitchFamily="49" charset="0"/>
              </a:rPr>
              <a:t>Exp :: [Ty] -&gt; Ty -&gt; Type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latin typeface="Menlo" panose="020B0609030804020204" pitchFamily="49" charset="0"/>
              </a:rPr>
              <a:t>  </a:t>
            </a: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DE0F9E-A095-2A4B-A487-1A6AF93CC28A}"/>
              </a:ext>
            </a:extLst>
          </p:cNvPr>
          <p:cNvSpPr txBox="1"/>
          <p:nvPr/>
        </p:nvSpPr>
        <p:spPr>
          <a:xfrm>
            <a:off x="0" y="4866501"/>
            <a:ext cx="952505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SubstTyped.hs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4114777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A746A7A-83DC-6543-AB5D-0471434A29A8}"/>
              </a:ext>
            </a:extLst>
          </p:cNvPr>
          <p:cNvSpPr/>
          <p:nvPr/>
        </p:nvSpPr>
        <p:spPr>
          <a:xfrm>
            <a:off x="228599" y="1123949"/>
            <a:ext cx="8676861" cy="3742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76FBE0-F1D1-284F-BE53-CED3007C9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Small-step reduction, closed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6000C-07B5-AA47-BD94-E5C783F9E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b="1" dirty="0">
                <a:solidFill>
                  <a:srgbClr val="AA3731"/>
                </a:solidFill>
                <a:latin typeface="Menlo" panose="020B0609030804020204" pitchFamily="49" charset="0"/>
              </a:rPr>
              <a:t>step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'[]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Maybe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'[]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Nothing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n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case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n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of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{}   </a:t>
            </a:r>
            <a:r>
              <a:rPr lang="en-US" sz="1800" i="1" dirty="0">
                <a:solidFill>
                  <a:schemeClr val="accent6"/>
                </a:solidFill>
                <a:latin typeface="Menlo" panose="020B0609030804020204" pitchFamily="49" charset="0"/>
              </a:rPr>
              <a:t>-- impossible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t 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Nothing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 e2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Just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$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 e2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AA3731"/>
                </a:solidFill>
                <a:latin typeface="Menlo" panose="020B0609030804020204" pitchFamily="49" charset="0"/>
              </a:rPr>
              <a:t>  </a:t>
            </a:r>
            <a:r>
              <a:rPr lang="en-US" sz="18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'[]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t1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:-&gt;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t2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'[]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t1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'[]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t2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i="1" dirty="0">
                <a:solidFill>
                  <a:srgbClr val="AAAAAA"/>
                </a:solidFill>
                <a:latin typeface="Menlo" panose="020B0609030804020204" pitchFamily="49" charset="0"/>
              </a:rPr>
              <a:t>  </a:t>
            </a:r>
            <a:r>
              <a:rPr lang="en-US" sz="1800" i="1" dirty="0">
                <a:solidFill>
                  <a:schemeClr val="accent6"/>
                </a:solidFill>
                <a:latin typeface="Menlo" panose="020B0609030804020204" pitchFamily="49" charset="0"/>
              </a:rPr>
              <a:t>-- </a:t>
            </a:r>
            <a:r>
              <a:rPr lang="en-US" sz="1800" i="1" dirty="0" err="1">
                <a:solidFill>
                  <a:schemeClr val="accent6"/>
                </a:solidFill>
                <a:latin typeface="Menlo" panose="020B0609030804020204" pitchFamily="49" charset="0"/>
              </a:rPr>
              <a:t>stepApp</a:t>
            </a:r>
            <a:r>
              <a:rPr lang="en-US" sz="1800" i="1" dirty="0">
                <a:solidFill>
                  <a:schemeClr val="accent6"/>
                </a:solidFill>
                <a:latin typeface="Menlo" panose="020B0609030804020204" pitchFamily="49" charset="0"/>
              </a:rPr>
              <a:t> (</a:t>
            </a:r>
            <a:r>
              <a:rPr lang="en-US" sz="1800" i="1" dirty="0" err="1">
                <a:solidFill>
                  <a:schemeClr val="accent6"/>
                </a:solidFill>
                <a:latin typeface="Menlo" panose="020B0609030804020204" pitchFamily="49" charset="0"/>
              </a:rPr>
              <a:t>IntE</a:t>
            </a:r>
            <a:r>
              <a:rPr lang="en-US" sz="1800" i="1" dirty="0">
                <a:solidFill>
                  <a:schemeClr val="accent6"/>
                </a:solidFill>
                <a:latin typeface="Menlo" panose="020B0609030804020204" pitchFamily="49" charset="0"/>
              </a:rPr>
              <a:t> x) e2 = error "Type error"</a:t>
            </a:r>
            <a:endParaRPr lang="en-US" sz="1800" dirty="0">
              <a:solidFill>
                <a:schemeClr val="accent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n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  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case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n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of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{}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i="1" dirty="0">
                <a:solidFill>
                  <a:schemeClr val="accent6"/>
                </a:solidFill>
                <a:latin typeface="Menlo" panose="020B0609030804020204" pitchFamily="49" charset="0"/>
              </a:rPr>
              <a:t>-- impossible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t e1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 (</a:t>
            </a:r>
            <a:r>
              <a:rPr lang="en-US" sz="18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singleSub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 </a:t>
            </a:r>
            <a:r>
              <a:rPr lang="en-US" sz="1800" u="sng" dirty="0">
                <a:solidFill>
                  <a:srgbClr val="FF0000"/>
                </a:solidFill>
                <a:latin typeface="Menlo" panose="020B0609030804020204" pitchFamily="49" charset="0"/>
              </a:rPr>
              <a:t>e2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) </a:t>
            </a:r>
            <a:r>
              <a:rPr lang="en-US" sz="1800" u="sng" dirty="0">
                <a:solidFill>
                  <a:srgbClr val="FF0000"/>
                </a:solidFill>
                <a:latin typeface="Menlo" panose="020B0609030804020204" pitchFamily="49" charset="0"/>
              </a:rPr>
              <a:t>e1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e1' e2'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e1' e2'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6149D4-250B-2147-BDDD-B213A34B228A}"/>
              </a:ext>
            </a:extLst>
          </p:cNvPr>
          <p:cNvSpPr txBox="1"/>
          <p:nvPr/>
        </p:nvSpPr>
        <p:spPr>
          <a:xfrm>
            <a:off x="1" y="4866501"/>
            <a:ext cx="1018227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SimpleTyped.hs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2792039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FF2E87D-ED98-994D-AFC3-D4465C0B7A29}"/>
              </a:ext>
            </a:extLst>
          </p:cNvPr>
          <p:cNvSpPr/>
          <p:nvPr/>
        </p:nvSpPr>
        <p:spPr>
          <a:xfrm>
            <a:off x="228600" y="1123949"/>
            <a:ext cx="8452788" cy="3742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4D6C2E-A3F1-014F-A0AF-42D3756DE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Big-step evaluation, closed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33387-D6A2-ED4E-A1A0-A1C2335EB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Val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[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]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Type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where …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eval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'[]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Val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'[]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eval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IntV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</a:p>
          <a:p>
            <a:pPr marL="0" indent="0">
              <a:buNone/>
            </a:pPr>
            <a:r>
              <a:rPr lang="en-US" sz="2000" i="1" dirty="0">
                <a:solidFill>
                  <a:schemeClr val="accent3">
                    <a:lumMod val="75000"/>
                  </a:schemeClr>
                </a:solidFill>
                <a:latin typeface="Menlo" panose="020B0609030804020204" pitchFamily="49" charset="0"/>
              </a:rPr>
              <a:t>-- eval (</a:t>
            </a:r>
            <a:r>
              <a:rPr lang="en-US" sz="2000" i="1" dirty="0" err="1">
                <a:solidFill>
                  <a:schemeClr val="accent3">
                    <a:lumMod val="75000"/>
                  </a:schemeClr>
                </a:solidFill>
                <a:latin typeface="Menlo" panose="020B0609030804020204" pitchFamily="49" charset="0"/>
              </a:rPr>
              <a:t>VarE</a:t>
            </a:r>
            <a:r>
              <a:rPr lang="en-US" sz="2000" i="1" dirty="0">
                <a:solidFill>
                  <a:schemeClr val="accent3">
                    <a:lumMod val="75000"/>
                  </a:schemeClr>
                </a:solidFill>
                <a:latin typeface="Menlo" panose="020B0609030804020204" pitchFamily="49" charset="0"/>
              </a:rPr>
              <a:t> _)  = error "Unbound variable"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eval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LamV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eval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e1 e2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  case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eval e1 </a:t>
            </a: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of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    </a:t>
            </a:r>
            <a:r>
              <a:rPr lang="en-US" sz="2000" i="1" dirty="0">
                <a:solidFill>
                  <a:schemeClr val="accent3">
                    <a:lumMod val="75000"/>
                  </a:schemeClr>
                </a:solidFill>
                <a:latin typeface="Menlo" panose="020B0609030804020204" pitchFamily="49" charset="0"/>
              </a:rPr>
              <a:t>-- (</a:t>
            </a:r>
            <a:r>
              <a:rPr lang="en-US" sz="2000" i="1" dirty="0" err="1">
                <a:solidFill>
                  <a:schemeClr val="accent3">
                    <a:lumMod val="75000"/>
                  </a:schemeClr>
                </a:solidFill>
                <a:latin typeface="Menlo" panose="020B0609030804020204" pitchFamily="49" charset="0"/>
              </a:rPr>
              <a:t>IntV</a:t>
            </a:r>
            <a:r>
              <a:rPr lang="en-US" sz="2000" i="1" dirty="0">
                <a:solidFill>
                  <a:schemeClr val="accent3">
                    <a:lumMod val="75000"/>
                  </a:schemeClr>
                </a:solidFill>
                <a:latin typeface="Menlo" panose="020B0609030804020204" pitchFamily="49" charset="0"/>
              </a:rPr>
              <a:t> _) -&gt; error "Type error"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    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LamV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e1'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eval </a:t>
            </a:r>
            <a:r>
              <a:rPr lang="en-US" sz="2000" dirty="0">
                <a:solidFill>
                  <a:srgbClr val="FF0000"/>
                </a:solidFill>
                <a:latin typeface="Menlo" panose="020B0609030804020204" pitchFamily="49" charset="0"/>
              </a:rPr>
              <a:t>(</a:t>
            </a:r>
            <a:r>
              <a:rPr lang="en-US" sz="20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FF0000"/>
                </a:solidFill>
                <a:latin typeface="Menlo" panose="020B0609030804020204" pitchFamily="49" charset="0"/>
              </a:rPr>
              <a:t> (</a:t>
            </a:r>
            <a:r>
              <a:rPr lang="en-US" sz="20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singleSub</a:t>
            </a:r>
            <a:r>
              <a:rPr lang="en-US" sz="2000" dirty="0">
                <a:solidFill>
                  <a:srgbClr val="FF0000"/>
                </a:solidFill>
                <a:latin typeface="Menlo" panose="020B0609030804020204" pitchFamily="49" charset="0"/>
              </a:rPr>
              <a:t> </a:t>
            </a:r>
            <a:r>
              <a:rPr lang="en-US" sz="2000" u="sng" dirty="0">
                <a:solidFill>
                  <a:srgbClr val="FF0000"/>
                </a:solidFill>
                <a:latin typeface="Menlo" panose="020B0609030804020204" pitchFamily="49" charset="0"/>
              </a:rPr>
              <a:t>e2</a:t>
            </a:r>
            <a:r>
              <a:rPr lang="en-US" sz="2000" dirty="0">
                <a:solidFill>
                  <a:srgbClr val="FF0000"/>
                </a:solidFill>
                <a:latin typeface="Menlo" panose="020B0609030804020204" pitchFamily="49" charset="0"/>
              </a:rPr>
              <a:t>) </a:t>
            </a:r>
            <a:r>
              <a:rPr lang="en-US" sz="2000" u="sng" dirty="0">
                <a:solidFill>
                  <a:srgbClr val="FF0000"/>
                </a:solidFill>
                <a:latin typeface="Menlo" panose="020B0609030804020204" pitchFamily="49" charset="0"/>
              </a:rPr>
              <a:t>e1)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2175FF-6858-7943-9792-43905E39BB21}"/>
              </a:ext>
            </a:extLst>
          </p:cNvPr>
          <p:cNvSpPr txBox="1"/>
          <p:nvPr/>
        </p:nvSpPr>
        <p:spPr>
          <a:xfrm>
            <a:off x="0" y="4866501"/>
            <a:ext cx="69442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Simple.hs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2880948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FD44113-F370-334C-BD55-AE5314B4F8FF}"/>
              </a:ext>
            </a:extLst>
          </p:cNvPr>
          <p:cNvSpPr/>
          <p:nvPr/>
        </p:nvSpPr>
        <p:spPr>
          <a:xfrm>
            <a:off x="228600" y="1123950"/>
            <a:ext cx="8452788" cy="363182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2DF8A1-BA07-6841-8A00-C8E9A1701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Strongly-typed</a:t>
            </a:r>
            <a:r>
              <a:rPr lang="en-US" dirty="0"/>
              <a:t> substitution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2E3EF-5059-5146-9E12-6785B03FD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1" dirty="0">
                <a:solidFill>
                  <a:schemeClr val="accent6"/>
                </a:solidFill>
                <a:latin typeface="Menlo" panose="020B0609030804020204" pitchFamily="49" charset="0"/>
              </a:rPr>
              <a:t>-- Substitution applies to indices in context g1</a:t>
            </a:r>
          </a:p>
          <a:p>
            <a:pPr marL="0" indent="0">
              <a:buNone/>
            </a:pPr>
            <a:r>
              <a:rPr lang="en-US" i="1" dirty="0">
                <a:solidFill>
                  <a:schemeClr val="accent6"/>
                </a:solidFill>
                <a:latin typeface="Menlo" panose="020B0609030804020204" pitchFamily="49" charset="0"/>
              </a:rPr>
              <a:t>-- and produces terms in context g2</a:t>
            </a:r>
            <a:endParaRPr lang="en-US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type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Sub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[k]-&gt;k-&gt;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Type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(g1 :: [k]) (g2 :: [k])</a:t>
            </a:r>
          </a:p>
          <a:p>
            <a:pPr marL="0" indent="0">
              <a:buNone/>
            </a:pPr>
            <a:r>
              <a:rPr lang="en-US" b="1" dirty="0" err="1">
                <a:solidFill>
                  <a:srgbClr val="AA3731"/>
                </a:solidFill>
                <a:latin typeface="Menlo" panose="020B0609030804020204" pitchFamily="49" charset="0"/>
              </a:rPr>
              <a:t>singleSub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: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class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SubstDB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[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k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]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k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Type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AA3731"/>
                </a:solidFill>
                <a:latin typeface="Menlo" panose="020B0609030804020204" pitchFamily="49" charset="0"/>
              </a:rPr>
              <a:t>  var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AA3731"/>
                </a:solidFill>
                <a:latin typeface="Menlo" panose="020B0609030804020204" pitchFamily="49" charset="0"/>
              </a:rPr>
              <a:t>  </a:t>
            </a:r>
            <a:r>
              <a:rPr lang="en-US" b="1" dirty="0" err="1">
                <a:solidFill>
                  <a:srgbClr val="AA3731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g1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g2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g1 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g2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777777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DE0F9E-A095-2A4B-A487-1A6AF93CC28A}"/>
              </a:ext>
            </a:extLst>
          </p:cNvPr>
          <p:cNvSpPr txBox="1"/>
          <p:nvPr/>
        </p:nvSpPr>
        <p:spPr>
          <a:xfrm>
            <a:off x="0" y="4866501"/>
            <a:ext cx="628698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Subst.hs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3209133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62DD10-91C8-1447-BBB4-CE1848CC6846}"/>
              </a:ext>
            </a:extLst>
          </p:cNvPr>
          <p:cNvSpPr/>
          <p:nvPr/>
        </p:nvSpPr>
        <p:spPr>
          <a:xfrm>
            <a:off x="228599" y="1123949"/>
            <a:ext cx="8676861" cy="3742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2DF8A1-BA07-6841-8A00-C8E9A1701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Strongly-typed</a:t>
            </a:r>
            <a:r>
              <a:rPr lang="en-US" dirty="0"/>
              <a:t> substitution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2E3EF-5059-5146-9E12-6785B03FD4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152" y="1168924"/>
            <a:ext cx="8995091" cy="3463799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instance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SubstDB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var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var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 </a:t>
            </a:r>
            <a:r>
              <a:rPr lang="en-US" sz="20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g1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g2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g1 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g2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applySub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x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lift s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e1 e2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e1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e2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DE0F9E-A095-2A4B-A487-1A6AF93CC28A}"/>
              </a:ext>
            </a:extLst>
          </p:cNvPr>
          <p:cNvSpPr txBox="1"/>
          <p:nvPr/>
        </p:nvSpPr>
        <p:spPr>
          <a:xfrm>
            <a:off x="0" y="4866501"/>
            <a:ext cx="952505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SubstTyped.hs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29198312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0FC65-D9A4-B347-B4AE-F27509695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304" y="1"/>
            <a:ext cx="7886700" cy="16658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From STLC to System F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DA5989-3A5E-C94E-A484-DC2970355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3304" y="2139553"/>
            <a:ext cx="7886700" cy="112514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FE84111D-2A01-E24B-AE64-B0AFEA1E1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304" y="1867949"/>
            <a:ext cx="7886700" cy="240164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9F25275-8E16-9B4A-829E-D72DC792E565}"/>
              </a:ext>
            </a:extLst>
          </p:cNvPr>
          <p:cNvSpPr/>
          <p:nvPr/>
        </p:nvSpPr>
        <p:spPr>
          <a:xfrm>
            <a:off x="72065" y="4866501"/>
            <a:ext cx="2292615" cy="248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13" dirty="0">
                <a:hlinkClick r:id="rId3"/>
              </a:rPr>
              <a:t>https://en.wikipedia.org/wiki/System_F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42169531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66EDD5-6291-C942-AC4D-B5097A64D7E0}"/>
              </a:ext>
            </a:extLst>
          </p:cNvPr>
          <p:cNvSpPr/>
          <p:nvPr/>
        </p:nvSpPr>
        <p:spPr>
          <a:xfrm>
            <a:off x="228599" y="1123949"/>
            <a:ext cx="8676861" cy="3742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8DEB66-8E44-A74C-8209-8B66DAA8E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Strongly-typed System 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1582F-65C4-7F40-A366-C68B93823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|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:-&gt;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 |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VarTy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|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PolyTy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[Ty]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-&gt; Ty -&gt; Type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where   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Int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IntTy</a:t>
            </a:r>
            <a:endParaRPr lang="en-US" dirty="0">
              <a:solidFill>
                <a:srgbClr val="7A3E9D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S.Idx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 g 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 t</a:t>
            </a: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(t1:g) t2 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      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 (t1 :-&gt; t2)</a:t>
            </a: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 (t1 :-&gt; t2)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 t1 </a:t>
            </a:r>
          </a:p>
          <a:p>
            <a:pPr marL="0" indent="0">
              <a:buNone/>
            </a:pP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      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 g t2</a:t>
            </a:r>
          </a:p>
          <a:p>
            <a:pPr marL="0" indent="0">
              <a:buNone/>
            </a:pP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  (more)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1F9816-14BE-1F4F-A886-68ABF3CD6865}"/>
              </a:ext>
            </a:extLst>
          </p:cNvPr>
          <p:cNvSpPr txBox="1"/>
          <p:nvPr/>
        </p:nvSpPr>
        <p:spPr>
          <a:xfrm>
            <a:off x="0" y="4917115"/>
            <a:ext cx="1018227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SimpleTyped.hs</a:t>
            </a:r>
            <a:endParaRPr lang="en-US" sz="1013" dirty="0"/>
          </a:p>
        </p:txBody>
      </p:sp>
      <p:sp>
        <p:nvSpPr>
          <p:cNvPr id="5" name="Line Callout 1 (Border and Accent Bar) 4">
            <a:extLst>
              <a:ext uri="{FF2B5EF4-FFF2-40B4-BE49-F238E27FC236}">
                <a16:creationId xmlns:a16="http://schemas.microsoft.com/office/drawing/2014/main" id="{838FFD7B-6E58-5049-80DF-624AE40FCB18}"/>
              </a:ext>
            </a:extLst>
          </p:cNvPr>
          <p:cNvSpPr/>
          <p:nvPr/>
        </p:nvSpPr>
        <p:spPr>
          <a:xfrm>
            <a:off x="6165409" y="1517864"/>
            <a:ext cx="2801294" cy="374262"/>
          </a:xfrm>
          <a:prstGeom prst="accentBorderCallout1">
            <a:avLst>
              <a:gd name="adj1" fmla="val 18750"/>
              <a:gd name="adj2" fmla="val -8333"/>
              <a:gd name="adj3" fmla="val -15542"/>
              <a:gd name="adj4" fmla="val -2609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"Weakly-typed" index </a:t>
            </a:r>
          </a:p>
        </p:txBody>
      </p:sp>
      <p:sp>
        <p:nvSpPr>
          <p:cNvPr id="6" name="Line Callout 1 (Border and Accent Bar) 5">
            <a:extLst>
              <a:ext uri="{FF2B5EF4-FFF2-40B4-BE49-F238E27FC236}">
                <a16:creationId xmlns:a16="http://schemas.microsoft.com/office/drawing/2014/main" id="{D44A8E98-67EC-034B-BDBC-2829B1F26E8D}"/>
              </a:ext>
            </a:extLst>
          </p:cNvPr>
          <p:cNvSpPr/>
          <p:nvPr/>
        </p:nvSpPr>
        <p:spPr>
          <a:xfrm>
            <a:off x="6165409" y="2817721"/>
            <a:ext cx="2801294" cy="891601"/>
          </a:xfrm>
          <a:prstGeom prst="accentBorderCallout1">
            <a:avLst>
              <a:gd name="adj1" fmla="val 18750"/>
              <a:gd name="adj2" fmla="val -8333"/>
              <a:gd name="adj3" fmla="val -92713"/>
              <a:gd name="adj4" fmla="val -939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Same GADT parameters </a:t>
            </a:r>
            <a:br>
              <a:rPr lang="en-US" dirty="0"/>
            </a:br>
            <a:r>
              <a:rPr lang="en-US" dirty="0"/>
              <a:t>as STLC: Not tracking</a:t>
            </a:r>
            <a:br>
              <a:rPr lang="en-US" dirty="0"/>
            </a:br>
            <a:r>
              <a:rPr lang="en-US" dirty="0"/>
              <a:t> scoping of type variables</a:t>
            </a:r>
          </a:p>
        </p:txBody>
      </p:sp>
      <p:sp>
        <p:nvSpPr>
          <p:cNvPr id="7" name="Line Callout 1 (Border and Accent Bar) 6">
            <a:extLst>
              <a:ext uri="{FF2B5EF4-FFF2-40B4-BE49-F238E27FC236}">
                <a16:creationId xmlns:a16="http://schemas.microsoft.com/office/drawing/2014/main" id="{A837AC98-283D-7041-A1E9-2EE3824174A9}"/>
              </a:ext>
            </a:extLst>
          </p:cNvPr>
          <p:cNvSpPr/>
          <p:nvPr/>
        </p:nvSpPr>
        <p:spPr>
          <a:xfrm>
            <a:off x="6153863" y="3811687"/>
            <a:ext cx="2801294" cy="891601"/>
          </a:xfrm>
          <a:prstGeom prst="accentBorderCallout1">
            <a:avLst>
              <a:gd name="adj1" fmla="val 76629"/>
              <a:gd name="adj2" fmla="val -7363"/>
              <a:gd name="adj3" fmla="val 62239"/>
              <a:gd name="adj4" fmla="val -1062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change to existing STLC data constructors</a:t>
            </a:r>
          </a:p>
          <a:p>
            <a:pPr algn="ctr"/>
            <a:r>
              <a:rPr lang="en-US" dirty="0"/>
              <a:t>More constructors to come</a:t>
            </a:r>
          </a:p>
        </p:txBody>
      </p:sp>
      <p:sp>
        <p:nvSpPr>
          <p:cNvPr id="9" name="Line Callout 1 (Border and Accent Bar) 8">
            <a:extLst>
              <a:ext uri="{FF2B5EF4-FFF2-40B4-BE49-F238E27FC236}">
                <a16:creationId xmlns:a16="http://schemas.microsoft.com/office/drawing/2014/main" id="{CCD8E3A6-9775-E049-8D2D-A3CEDA0C9432}"/>
              </a:ext>
            </a:extLst>
          </p:cNvPr>
          <p:cNvSpPr/>
          <p:nvPr/>
        </p:nvSpPr>
        <p:spPr>
          <a:xfrm>
            <a:off x="6165409" y="1994491"/>
            <a:ext cx="2801294" cy="704626"/>
          </a:xfrm>
          <a:prstGeom prst="accentBorderCallout1">
            <a:avLst>
              <a:gd name="adj1" fmla="val 18750"/>
              <a:gd name="adj2" fmla="val -8333"/>
              <a:gd name="adj3" fmla="val 100393"/>
              <a:gd name="adj4" fmla="val -1286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"Strongly-typed" index, </a:t>
            </a:r>
          </a:p>
          <a:p>
            <a:pPr algn="ctr"/>
            <a:r>
              <a:rPr lang="en-US" dirty="0"/>
              <a:t>module qualified by S </a:t>
            </a:r>
          </a:p>
        </p:txBody>
      </p:sp>
    </p:spTree>
    <p:extLst>
      <p:ext uri="{BB962C8B-B14F-4D97-AF65-F5344CB8AC3E}">
        <p14:creationId xmlns:p14="http://schemas.microsoft.com/office/powerpoint/2010/main" val="4160551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74B39DC-3F21-5C4B-9110-A0C843145849}"/>
              </a:ext>
            </a:extLst>
          </p:cNvPr>
          <p:cNvSpPr/>
          <p:nvPr/>
        </p:nvSpPr>
        <p:spPr>
          <a:xfrm>
            <a:off x="228599" y="1123949"/>
            <a:ext cx="8676861" cy="3742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8DEB66-8E44-A74C-8209-8B66DAA8E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substitution in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1582F-65C4-7F40-A366-C68B93823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   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|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:-&gt;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|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VarTy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|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PolyTy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             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instance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SubstDB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Ty 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var =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VarTy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 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IntTy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t1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t2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t1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t2</a:t>
            </a: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VarTy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applySub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x</a:t>
            </a: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PolyTy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t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PolyTy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lift s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t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endParaRPr lang="en-US" dirty="0">
              <a:solidFill>
                <a:srgbClr val="777777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 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777777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C59622-F43C-9A4F-9C16-C70CE5739D08}"/>
              </a:ext>
            </a:extLst>
          </p:cNvPr>
          <p:cNvSpPr txBox="1"/>
          <p:nvPr/>
        </p:nvSpPr>
        <p:spPr>
          <a:xfrm>
            <a:off x="1" y="4866501"/>
            <a:ext cx="562975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Poly.hs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4084463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288" y="227693"/>
            <a:ext cx="4301692" cy="442255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FD0BCD-A100-1541-9198-5DDE4717D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770" y="480197"/>
            <a:ext cx="3929634" cy="1008731"/>
          </a:xfrm>
        </p:spPr>
        <p:txBody>
          <a:bodyPr>
            <a:normAutofit/>
          </a:bodyPr>
          <a:lstStyle/>
          <a:p>
            <a:r>
              <a:rPr lang="en-US" sz="3000" dirty="0">
                <a:solidFill>
                  <a:schemeClr val="bg1"/>
                </a:solidFill>
              </a:rPr>
              <a:t>A Challenge Problem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7E1E5E6-F385-4E9C-B201-BA5BDE5CA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0267" y="1538015"/>
            <a:ext cx="342183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6655D-B7B2-6249-9C0E-4A7F2DAF1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5207" y="1591322"/>
            <a:ext cx="3926618" cy="28297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Create a </a:t>
            </a:r>
            <a:r>
              <a:rPr lang="en-US" sz="1800" b="1" dirty="0">
                <a:solidFill>
                  <a:schemeClr val="bg1"/>
                </a:solidFill>
              </a:rPr>
              <a:t>strongly-typed representation</a:t>
            </a:r>
            <a:r>
              <a:rPr lang="en-US" sz="1800" dirty="0">
                <a:solidFill>
                  <a:schemeClr val="bg1"/>
                </a:solidFill>
              </a:rPr>
              <a:t> of </a:t>
            </a:r>
            <a:r>
              <a:rPr lang="en-US" sz="1800" b="1" dirty="0">
                <a:solidFill>
                  <a:schemeClr val="bg1"/>
                </a:solidFill>
              </a:rPr>
              <a:t>System F</a:t>
            </a:r>
            <a:r>
              <a:rPr lang="en-US" sz="1800" dirty="0">
                <a:solidFill>
                  <a:schemeClr val="bg1"/>
                </a:solidFill>
              </a:rPr>
              <a:t> terms, using your favorite programming language</a:t>
            </a: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</a:rPr>
              <a:t>System F</a:t>
            </a:r>
            <a:r>
              <a:rPr lang="en-US" sz="1800" dirty="0">
                <a:solidFill>
                  <a:schemeClr val="bg1"/>
                </a:solidFill>
              </a:rPr>
              <a:t>: typed language with parametric polymorphism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</a:rPr>
              <a:t>Strongly-typed representation</a:t>
            </a:r>
            <a:r>
              <a:rPr lang="en-US" sz="1800" dirty="0">
                <a:solidFill>
                  <a:schemeClr val="bg1"/>
                </a:solidFill>
              </a:rPr>
              <a:t>: only work with </a:t>
            </a:r>
            <a:r>
              <a:rPr lang="en-US" sz="1800" i="1" dirty="0">
                <a:solidFill>
                  <a:schemeClr val="bg1"/>
                </a:solidFill>
              </a:rPr>
              <a:t>well-typed</a:t>
            </a:r>
            <a:r>
              <a:rPr lang="en-US" sz="1800" dirty="0">
                <a:solidFill>
                  <a:schemeClr val="bg1"/>
                </a:solidFill>
              </a:rPr>
              <a:t> terms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9C0CE083-E6DE-8344-8230-5044498421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31959" y="1266188"/>
            <a:ext cx="4059753" cy="24898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C23E6A4-8A4D-0A41-8C86-2207D1858241}"/>
              </a:ext>
            </a:extLst>
          </p:cNvPr>
          <p:cNvSpPr txBox="1"/>
          <p:nvPr/>
        </p:nvSpPr>
        <p:spPr>
          <a:xfrm>
            <a:off x="4887179" y="4280918"/>
            <a:ext cx="394931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sweirich</a:t>
            </a:r>
            <a:r>
              <a:rPr lang="en-US" dirty="0"/>
              <a:t>/challenge/</a:t>
            </a:r>
          </a:p>
        </p:txBody>
      </p:sp>
    </p:spTree>
    <p:extLst>
      <p:ext uri="{BB962C8B-B14F-4D97-AF65-F5344CB8AC3E}">
        <p14:creationId xmlns:p14="http://schemas.microsoft.com/office/powerpoint/2010/main" val="38073610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75585CC-0B85-3F4F-BF94-B2E0DCB5B827}"/>
              </a:ext>
            </a:extLst>
          </p:cNvPr>
          <p:cNvSpPr/>
          <p:nvPr/>
        </p:nvSpPr>
        <p:spPr>
          <a:xfrm>
            <a:off x="228599" y="1123949"/>
            <a:ext cx="8676861" cy="3742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8DEB66-8E44-A74C-8209-8B66DAA8E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substitution in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1582F-65C4-7F40-A366-C68B93823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$(singletons [d| </a:t>
            </a:r>
          </a:p>
          <a:p>
            <a:pPr marL="0" indent="0">
              <a:buNone/>
            </a:pP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   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|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:-&gt;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|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VarTy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|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PolyTy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             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instance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SubstDB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Ty 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var =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VarTy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 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IntTy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t1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t2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t1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t2</a:t>
            </a: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VarTy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applySub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x</a:t>
            </a: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PolyTy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t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PolyTy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latin typeface="Menlo" panose="020B0609030804020204" pitchFamily="49" charset="0"/>
              </a:rPr>
              <a:t>l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ift s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t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endParaRPr lang="en-US" dirty="0">
              <a:solidFill>
                <a:srgbClr val="777777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|])</a:t>
            </a:r>
          </a:p>
          <a:p>
            <a:pPr marL="0" indent="0">
              <a:buNone/>
            </a:pPr>
            <a:endParaRPr lang="en-US" dirty="0">
              <a:solidFill>
                <a:srgbClr val="777777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C59622-F43C-9A4F-9C16-C70CE5739D08}"/>
              </a:ext>
            </a:extLst>
          </p:cNvPr>
          <p:cNvSpPr txBox="1"/>
          <p:nvPr/>
        </p:nvSpPr>
        <p:spPr>
          <a:xfrm>
            <a:off x="1" y="4866501"/>
            <a:ext cx="562975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Poly.hs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8337887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0D8D6A6-011B-3B44-81B9-C062207D7213}"/>
              </a:ext>
            </a:extLst>
          </p:cNvPr>
          <p:cNvSpPr/>
          <p:nvPr/>
        </p:nvSpPr>
        <p:spPr>
          <a:xfrm>
            <a:off x="228600" y="1117790"/>
            <a:ext cx="8452788" cy="363182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2DF8A1-BA07-6841-8A00-C8E9A1701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Promoted (weak)-substitution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2E3EF-5059-5146-9E12-6785B03FD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  <a:latin typeface="Menlo" panose="020B0609030804020204" pitchFamily="49" charset="0"/>
              </a:rPr>
              <a:t>$(singletons [d| </a:t>
            </a:r>
            <a:endParaRPr lang="en-US" sz="2000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   type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 Sub a                   </a:t>
            </a:r>
            <a:r>
              <a:rPr lang="en-US" sz="2000" i="1" dirty="0">
                <a:solidFill>
                  <a:srgbClr val="448C27"/>
                </a:solidFill>
                <a:latin typeface="Menlo" panose="020B0609030804020204" pitchFamily="49" charset="0"/>
              </a:rPr>
              <a:t>-- abstract type </a:t>
            </a:r>
            <a:endParaRPr lang="en-US" sz="2000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  </a:t>
            </a:r>
            <a:r>
              <a:rPr lang="en-US" sz="20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singleSub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      </a:t>
            </a:r>
            <a:r>
              <a:rPr lang="en-US" sz="2000" i="1" dirty="0">
                <a:solidFill>
                  <a:srgbClr val="448C27"/>
                </a:solidFill>
                <a:latin typeface="Menlo" panose="020B0609030804020204" pitchFamily="49" charset="0"/>
              </a:rPr>
              <a:t>-- replace 0 with exp</a:t>
            </a:r>
            <a:endParaRPr lang="en-US" sz="2000" b="1" dirty="0">
              <a:solidFill>
                <a:srgbClr val="AA3731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  </a:t>
            </a:r>
            <a:r>
              <a:rPr lang="en-US" sz="2000" b="1" dirty="0" err="1">
                <a:solidFill>
                  <a:srgbClr val="AA3731"/>
                </a:solidFill>
                <a:latin typeface="Menlo" panose="020B0609030804020204" pitchFamily="49" charset="0"/>
              </a:rPr>
              <a:t>applySub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SubstDB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  lift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SubstDB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endParaRPr lang="en-US" sz="2000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   class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SubstDB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where         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     var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      </a:t>
            </a:r>
            <a:r>
              <a:rPr lang="en-US" sz="2000" i="1" dirty="0">
                <a:solidFill>
                  <a:srgbClr val="448C27"/>
                </a:solidFill>
                <a:latin typeface="Menlo" panose="020B0609030804020204" pitchFamily="49" charset="0"/>
              </a:rPr>
              <a:t>-- "var" constructor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     </a:t>
            </a:r>
            <a:r>
              <a:rPr lang="en-US" sz="20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    </a:t>
            </a:r>
            <a:r>
              <a:rPr lang="en-US" sz="2000" i="1" dirty="0">
                <a:solidFill>
                  <a:srgbClr val="448C27"/>
                </a:solidFill>
                <a:latin typeface="Menlo" panose="020B0609030804020204" pitchFamily="49" charset="0"/>
              </a:rPr>
              <a:t>-- AST traversal</a:t>
            </a:r>
            <a:endParaRPr lang="en-US" sz="2000" dirty="0">
              <a:solidFill>
                <a:srgbClr val="7A3E9D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  <a:latin typeface="Menlo" panose="020B0609030804020204" pitchFamily="49" charset="0"/>
              </a:rPr>
              <a:t>|])</a:t>
            </a:r>
            <a:endParaRPr lang="en-US" sz="2000" dirty="0">
              <a:solidFill>
                <a:srgbClr val="7A3E9D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DE0F9E-A095-2A4B-A487-1A6AF93CC28A}"/>
              </a:ext>
            </a:extLst>
          </p:cNvPr>
          <p:cNvSpPr txBox="1"/>
          <p:nvPr/>
        </p:nvSpPr>
        <p:spPr>
          <a:xfrm>
            <a:off x="0" y="4866501"/>
            <a:ext cx="628698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Subst.hs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317532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BA3F8-9067-FC41-8F2A-C4166EC81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Generated by Singletons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E6A97-FF84-1B42-BE94-8A33111E70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152" y="1168924"/>
            <a:ext cx="8561457" cy="3974576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Type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where          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</a:rPr>
              <a:t>-- generated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SIntTy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IntTy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  (</a:t>
            </a: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:%-&gt;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b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:-&gt;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b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SVarTy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Sing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n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VarTy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n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SPolyTy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PolyTy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type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family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Sing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k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 ::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Type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     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</a:rPr>
              <a:t>-- in library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type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instance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Sing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)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STy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 a  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</a:rPr>
              <a:t>-- generated</a:t>
            </a:r>
          </a:p>
          <a:p>
            <a:pPr marL="0" indent="0">
              <a:buNone/>
            </a:pPr>
            <a:endParaRPr lang="en-US" sz="1800" b="1" dirty="0">
              <a:solidFill>
                <a:srgbClr val="AA3731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b="1" dirty="0" err="1">
                <a:solidFill>
                  <a:srgbClr val="AA3731"/>
                </a:solidFill>
                <a:latin typeface="Menlo" panose="020B0609030804020204" pitchFamily="49" charset="0"/>
              </a:rPr>
              <a:t>exTy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Sing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IntTy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:-&gt;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IntTy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   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</a:rPr>
              <a:t>-- example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exTy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SIntTy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:%-&gt;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SIntTy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49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BA3F8-9067-FC41-8F2A-C4166EC81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Generated by Singletons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E6A97-FF84-1B42-BE94-8A33111E70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152" y="1168924"/>
            <a:ext cx="8768848" cy="3974576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type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family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x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type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instance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IntTy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IntTy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type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instance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t1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:-&gt;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t2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t1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:-&gt;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t2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type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instance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VarTy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x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ApplySubst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x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type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instance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PolyTy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PolyTy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Lift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sz="18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4B69C6"/>
                </a:solidFill>
                <a:latin typeface="Menlo" panose="020B0609030804020204" pitchFamily="49" charset="0"/>
              </a:rPr>
              <a:t>forall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t1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t2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).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    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SSubstDB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=&gt;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    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Sing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t1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Sing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t2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Sing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t1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t2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SIntTy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SIntTy</a:t>
            </a:r>
            <a:endParaRPr lang="en-US" sz="1800" dirty="0">
              <a:solidFill>
                <a:srgbClr val="9C5D27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…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0527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809BB73-69A7-4441-A17E-740BF3D59EC5}"/>
              </a:ext>
            </a:extLst>
          </p:cNvPr>
          <p:cNvSpPr/>
          <p:nvPr/>
        </p:nvSpPr>
        <p:spPr>
          <a:xfrm>
            <a:off x="228599" y="1123949"/>
            <a:ext cx="8676861" cy="3742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8DEB66-8E44-A74C-8209-8B66DAA8E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F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1582F-65C4-7F40-A366-C68B93823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|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:-&gt;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 |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VarTy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|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PolyTy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[Ty] -&gt; Ty -&gt; Type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…</a:t>
            </a: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TyApp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PolyTy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t1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       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Sing</a:t>
            </a:r>
            <a:r>
              <a:rPr lang="el-GR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l-GR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t2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    </a:t>
            </a:r>
          </a:p>
          <a:p>
            <a:pPr marL="0" indent="0">
              <a:buNone/>
            </a:pP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       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SingleSub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t2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t1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  </a:t>
            </a:r>
          </a:p>
          <a:p>
            <a:pPr marL="0" indent="0">
              <a:buNone/>
            </a:pP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TyLam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IncList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       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PolyTy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BD52EF-9532-AA46-A67B-3D71F3F3BF3B}"/>
              </a:ext>
            </a:extLst>
          </p:cNvPr>
          <p:cNvSpPr txBox="1"/>
          <p:nvPr/>
        </p:nvSpPr>
        <p:spPr>
          <a:xfrm>
            <a:off x="0" y="4866501"/>
            <a:ext cx="88678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PolyTyped.hs</a:t>
            </a:r>
            <a:endParaRPr lang="en-US" sz="1013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5FD3DD-6049-354F-B939-CABD9CE2382D}"/>
              </a:ext>
            </a:extLst>
          </p:cNvPr>
          <p:cNvSpPr txBox="1"/>
          <p:nvPr/>
        </p:nvSpPr>
        <p:spPr>
          <a:xfrm>
            <a:off x="2445448" y="4632723"/>
            <a:ext cx="22794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 </a:t>
            </a:r>
          </a:p>
        </p:txBody>
      </p:sp>
      <p:sp>
        <p:nvSpPr>
          <p:cNvPr id="7" name="Line Callout 1 (Border and Accent Bar) 6">
            <a:extLst>
              <a:ext uri="{FF2B5EF4-FFF2-40B4-BE49-F238E27FC236}">
                <a16:creationId xmlns:a16="http://schemas.microsoft.com/office/drawing/2014/main" id="{18F351FF-AA91-FC4F-B8A0-1230F0A13A3B}"/>
              </a:ext>
            </a:extLst>
          </p:cNvPr>
          <p:cNvSpPr/>
          <p:nvPr/>
        </p:nvSpPr>
        <p:spPr>
          <a:xfrm>
            <a:off x="5459235" y="2383210"/>
            <a:ext cx="3548958" cy="620163"/>
          </a:xfrm>
          <a:prstGeom prst="accentBorderCallout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Promoted versions of "</a:t>
            </a:r>
            <a:r>
              <a:rPr lang="en-US" dirty="0" err="1"/>
              <a:t>subst</a:t>
            </a:r>
            <a:r>
              <a:rPr lang="en-US" dirty="0"/>
              <a:t>" and "</a:t>
            </a:r>
            <a:r>
              <a:rPr lang="en-US" dirty="0" err="1"/>
              <a:t>singleSub</a:t>
            </a:r>
            <a:r>
              <a:rPr lang="en-US" dirty="0"/>
              <a:t>", via singletons library</a:t>
            </a:r>
          </a:p>
        </p:txBody>
      </p:sp>
      <p:sp>
        <p:nvSpPr>
          <p:cNvPr id="8" name="Line Callout 1 (Border and Accent Bar) 7">
            <a:extLst>
              <a:ext uri="{FF2B5EF4-FFF2-40B4-BE49-F238E27FC236}">
                <a16:creationId xmlns:a16="http://schemas.microsoft.com/office/drawing/2014/main" id="{46912ABB-B0FA-444C-AA77-AFD15A61F5C7}"/>
              </a:ext>
            </a:extLst>
          </p:cNvPr>
          <p:cNvSpPr/>
          <p:nvPr/>
        </p:nvSpPr>
        <p:spPr>
          <a:xfrm>
            <a:off x="5530154" y="4080707"/>
            <a:ext cx="3161173" cy="620163"/>
          </a:xfrm>
          <a:prstGeom prst="accentBorderCallout1">
            <a:avLst>
              <a:gd name="adj1" fmla="val 18750"/>
              <a:gd name="adj2" fmla="val -8333"/>
              <a:gd name="adj3" fmla="val -21806"/>
              <a:gd name="adj4" fmla="val -6058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Increment all type variables in the context (not shown)</a:t>
            </a:r>
          </a:p>
        </p:txBody>
      </p:sp>
      <p:sp>
        <p:nvSpPr>
          <p:cNvPr id="9" name="Line Callout 1 (Border and Accent Bar) 8">
            <a:extLst>
              <a:ext uri="{FF2B5EF4-FFF2-40B4-BE49-F238E27FC236}">
                <a16:creationId xmlns:a16="http://schemas.microsoft.com/office/drawing/2014/main" id="{6DF1C1A2-CD4D-F843-8F83-5D3B8AD7EAAA}"/>
              </a:ext>
            </a:extLst>
          </p:cNvPr>
          <p:cNvSpPr/>
          <p:nvPr/>
        </p:nvSpPr>
        <p:spPr>
          <a:xfrm>
            <a:off x="5779690" y="1529269"/>
            <a:ext cx="2911637" cy="620163"/>
          </a:xfrm>
          <a:prstGeom prst="accentBorderCallout1">
            <a:avLst>
              <a:gd name="adj1" fmla="val 81524"/>
              <a:gd name="adj2" fmla="val -5218"/>
              <a:gd name="adj3" fmla="val 217609"/>
              <a:gd name="adj4" fmla="val -591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"Singleton" type for Ty, </a:t>
            </a:r>
            <a:br>
              <a:rPr lang="en-US" dirty="0"/>
            </a:br>
            <a:r>
              <a:rPr lang="en-US" dirty="0"/>
              <a:t>via singletons library </a:t>
            </a:r>
          </a:p>
        </p:txBody>
      </p:sp>
    </p:spTree>
    <p:extLst>
      <p:ext uri="{BB962C8B-B14F-4D97-AF65-F5344CB8AC3E}">
        <p14:creationId xmlns:p14="http://schemas.microsoft.com/office/powerpoint/2010/main" val="46685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E9DC6E-3FF7-4948-8D26-81030B28F454}"/>
              </a:ext>
            </a:extLst>
          </p:cNvPr>
          <p:cNvSpPr/>
          <p:nvPr/>
        </p:nvSpPr>
        <p:spPr>
          <a:xfrm>
            <a:off x="228599" y="1123949"/>
            <a:ext cx="8676861" cy="3742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58C91-E3B2-874D-AED4-B1BA8A71C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 substitution – straightforward*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EC6E50-E0EF-5E41-93FB-0A4F719D97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instance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S.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SubstDB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var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S.applySub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x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ty 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ty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latin typeface="Menlo" panose="020B0609030804020204" pitchFamily="49" charset="0"/>
              </a:rPr>
              <a:t>S.s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latin typeface="Menlo" panose="020B0609030804020204" pitchFamily="49" charset="0"/>
              </a:rPr>
              <a:t>S.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lift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 e2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latin typeface="Menlo" panose="020B0609030804020204" pitchFamily="49" charset="0"/>
              </a:rPr>
              <a:t>S.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e1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latin typeface="Menlo" panose="020B0609030804020204" pitchFamily="49" charset="0"/>
              </a:rPr>
              <a:t>S.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e2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TyLam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TyLam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latin typeface="Menlo" panose="020B0609030804020204" pitchFamily="49" charset="0"/>
              </a:rPr>
              <a:t>S.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incTy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TyApp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 t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TyApp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latin typeface="Menlo" panose="020B0609030804020204" pitchFamily="49" charset="0"/>
              </a:rPr>
              <a:t>S.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t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AC1621-05B6-D04F-AD8E-2EAF2EA1E248}"/>
              </a:ext>
            </a:extLst>
          </p:cNvPr>
          <p:cNvSpPr txBox="1"/>
          <p:nvPr/>
        </p:nvSpPr>
        <p:spPr>
          <a:xfrm>
            <a:off x="0" y="4866501"/>
            <a:ext cx="88678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PolyTyped.hs</a:t>
            </a:r>
            <a:endParaRPr lang="en-US" sz="1013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870338-2D9B-ED44-98CA-E0A8797ECB3D}"/>
              </a:ext>
            </a:extLst>
          </p:cNvPr>
          <p:cNvSpPr txBox="1"/>
          <p:nvPr/>
        </p:nvSpPr>
        <p:spPr>
          <a:xfrm>
            <a:off x="5367596" y="4533661"/>
            <a:ext cx="3401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  <a:r>
              <a:rPr lang="en-US" dirty="0" err="1"/>
              <a:t>incTy</a:t>
            </a:r>
            <a:r>
              <a:rPr lang="en-US" dirty="0"/>
              <a:t> has issues, will discuss later</a:t>
            </a:r>
          </a:p>
        </p:txBody>
      </p:sp>
    </p:spTree>
    <p:extLst>
      <p:ext uri="{BB962C8B-B14F-4D97-AF65-F5344CB8AC3E}">
        <p14:creationId xmlns:p14="http://schemas.microsoft.com/office/powerpoint/2010/main" val="9296129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522232E-18E7-4647-B5D1-9E1F7F52ADC4}"/>
              </a:ext>
            </a:extLst>
          </p:cNvPr>
          <p:cNvSpPr/>
          <p:nvPr/>
        </p:nvSpPr>
        <p:spPr>
          <a:xfrm>
            <a:off x="228599" y="1123949"/>
            <a:ext cx="8676861" cy="3742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27C583-8648-7947-92B9-D6475E13A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4301" y="240507"/>
            <a:ext cx="6797552" cy="815295"/>
          </a:xfrm>
        </p:spPr>
        <p:txBody>
          <a:bodyPr/>
          <a:lstStyle/>
          <a:p>
            <a:r>
              <a:rPr lang="en-US" dirty="0"/>
              <a:t>Type substitution in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894AB-2BEB-B84A-9A87-0FBE835D9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substTy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Sing</a:t>
            </a:r>
            <a:r>
              <a:rPr lang="el-GR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l-GR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Map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…  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</a:rPr>
              <a:t>-- other cases</a:t>
            </a:r>
          </a:p>
          <a:p>
            <a:pPr marL="0" indent="0">
              <a:buNone/>
            </a:pP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TyLam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e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IncList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t1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TyLam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(</a:t>
            </a:r>
            <a:r>
              <a:rPr lang="en-US" sz="18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substTy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 (</a:t>
            </a:r>
            <a:r>
              <a:rPr lang="en-US" sz="18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sLift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 </a:t>
            </a:r>
            <a:r>
              <a:rPr lang="en-US" sz="1800" u="sng" dirty="0">
                <a:solidFill>
                  <a:srgbClr val="FF0000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) </a:t>
            </a:r>
            <a:r>
              <a:rPr lang="en-US" sz="1800" u="sng" dirty="0">
                <a:solidFill>
                  <a:srgbClr val="FF0000"/>
                </a:solidFill>
                <a:latin typeface="Menlo" panose="020B0609030804020204" pitchFamily="49" charset="0"/>
              </a:rPr>
              <a:t>e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   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</a:rPr>
              <a:t>-- TYPE ERROR</a:t>
            </a:r>
          </a:p>
          <a:p>
            <a:pPr marL="0" indent="0">
              <a:buNone/>
            </a:pP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-- Have: Exp </a:t>
            </a:r>
            <a:r>
              <a:rPr lang="en-US" sz="1600" u="sng" dirty="0">
                <a:solidFill>
                  <a:srgbClr val="FF0000"/>
                </a:solidFill>
                <a:latin typeface="Menlo" panose="020B0609030804020204" pitchFamily="49" charset="0"/>
              </a:rPr>
              <a:t>(Map (</a:t>
            </a:r>
            <a:r>
              <a:rPr lang="en-US" sz="16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Subst</a:t>
            </a:r>
            <a:r>
              <a:rPr lang="en-US" sz="1600" u="sng" dirty="0">
                <a:solidFill>
                  <a:srgbClr val="FF0000"/>
                </a:solidFill>
                <a:latin typeface="Menlo" panose="020B0609030804020204" pitchFamily="49" charset="0"/>
              </a:rPr>
              <a:t> (Lift s)) (</a:t>
            </a:r>
            <a:r>
              <a:rPr lang="en-US" sz="16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IncList</a:t>
            </a:r>
            <a:r>
              <a:rPr lang="en-US" sz="1600" u="sng" dirty="0">
                <a:solidFill>
                  <a:srgbClr val="FF0000"/>
                </a:solidFill>
                <a:latin typeface="Menlo" panose="020B0609030804020204" pitchFamily="49" charset="0"/>
              </a:rPr>
              <a:t> g))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(</a:t>
            </a:r>
            <a:r>
              <a:rPr lang="en-US" sz="16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(Lift s) t1)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-- </a:t>
            </a:r>
            <a:r>
              <a:rPr lang="en-US" sz="1600" dirty="0" err="1">
                <a:solidFill>
                  <a:srgbClr val="333333"/>
                </a:solidFill>
                <a:latin typeface="Menlo" panose="020B0609030804020204" pitchFamily="49" charset="0"/>
              </a:rPr>
              <a:t>TyLam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wants: Exp </a:t>
            </a:r>
            <a:r>
              <a:rPr lang="en-US" sz="1600" u="sng" dirty="0">
                <a:solidFill>
                  <a:srgbClr val="FF0000"/>
                </a:solidFill>
                <a:latin typeface="Menlo" panose="020B0609030804020204" pitchFamily="49" charset="0"/>
              </a:rPr>
              <a:t>(</a:t>
            </a:r>
            <a:r>
              <a:rPr lang="en-US" sz="16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IncList</a:t>
            </a:r>
            <a:r>
              <a:rPr lang="en-US" sz="1600" u="sng" dirty="0">
                <a:solidFill>
                  <a:srgbClr val="FF0000"/>
                </a:solidFill>
                <a:latin typeface="Menlo" panose="020B0609030804020204" pitchFamily="49" charset="0"/>
              </a:rPr>
              <a:t> (Map (</a:t>
            </a:r>
            <a:r>
              <a:rPr lang="en-US" sz="16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Subst</a:t>
            </a:r>
            <a:r>
              <a:rPr lang="en-US" sz="1600" u="sng" dirty="0">
                <a:solidFill>
                  <a:srgbClr val="FF0000"/>
                </a:solidFill>
                <a:latin typeface="Menlo" panose="020B0609030804020204" pitchFamily="49" charset="0"/>
              </a:rPr>
              <a:t> s) g))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(</a:t>
            </a:r>
            <a:r>
              <a:rPr lang="en-US" sz="16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(Lift s) t1) 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   to produce: Exp (Map (</a:t>
            </a:r>
            <a:r>
              <a:rPr lang="en-US" sz="16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s) g) (</a:t>
            </a:r>
            <a:r>
              <a:rPr lang="en-US" sz="16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s (</a:t>
            </a:r>
            <a:r>
              <a:rPr lang="en-US" sz="1600" dirty="0" err="1">
                <a:solidFill>
                  <a:srgbClr val="333333"/>
                </a:solidFill>
                <a:latin typeface="Menlo" panose="020B0609030804020204" pitchFamily="49" charset="0"/>
              </a:rPr>
              <a:t>PolyTy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t1))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5127DD-90A0-0D4D-AE46-6CECEB508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152" y="-3532"/>
            <a:ext cx="1089149" cy="11274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5F1F60-3E86-8B43-930D-72047B1A8E43}"/>
              </a:ext>
            </a:extLst>
          </p:cNvPr>
          <p:cNvSpPr txBox="1"/>
          <p:nvPr/>
        </p:nvSpPr>
        <p:spPr>
          <a:xfrm>
            <a:off x="0" y="4866501"/>
            <a:ext cx="88678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PolyTyped.hs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2137184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9D45B-82CD-4A45-B19E-F2BCFA548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type-level reasoning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BB4636-F28A-2B4A-AE00-20F9497F0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GHC cannot show these two types equal</a:t>
            </a:r>
          </a:p>
          <a:p>
            <a:pPr marL="0" indent="0">
              <a:buNone/>
            </a:pPr>
            <a:r>
              <a:rPr lang="en-US" sz="2400" dirty="0"/>
              <a:t>      </a:t>
            </a:r>
            <a:r>
              <a:rPr lang="en-US" sz="2400" dirty="0">
                <a:solidFill>
                  <a:srgbClr val="FF0000"/>
                </a:solidFill>
                <a:latin typeface="Menlo" panose="020B0609030804020204" pitchFamily="49" charset="0"/>
              </a:rPr>
              <a:t>Map (</a:t>
            </a:r>
            <a:r>
              <a:rPr lang="en-US" sz="2400" dirty="0" err="1">
                <a:solidFill>
                  <a:srgbClr val="FF0000"/>
                </a:solidFill>
                <a:latin typeface="Menlo" panose="020B0609030804020204" pitchFamily="49" charset="0"/>
              </a:rPr>
              <a:t>Subst</a:t>
            </a:r>
            <a:r>
              <a:rPr lang="en-US" sz="2400" dirty="0">
                <a:solidFill>
                  <a:srgbClr val="FF0000"/>
                </a:solidFill>
                <a:latin typeface="Menlo" panose="020B0609030804020204" pitchFamily="49" charset="0"/>
              </a:rPr>
              <a:t> (Lift s)) (</a:t>
            </a:r>
            <a:r>
              <a:rPr lang="en-US" sz="2400" dirty="0" err="1">
                <a:solidFill>
                  <a:srgbClr val="FF0000"/>
                </a:solidFill>
                <a:latin typeface="Menlo" panose="020B0609030804020204" pitchFamily="49" charset="0"/>
              </a:rPr>
              <a:t>IncList</a:t>
            </a:r>
            <a:r>
              <a:rPr lang="en-US" sz="2400" dirty="0">
                <a:solidFill>
                  <a:srgbClr val="FF0000"/>
                </a:solidFill>
                <a:latin typeface="Menlo" panose="020B0609030804020204" pitchFamily="49" charset="0"/>
              </a:rPr>
              <a:t> g)</a:t>
            </a:r>
            <a:r>
              <a:rPr lang="en-US" sz="2400" dirty="0">
                <a:solidFill>
                  <a:srgbClr val="333333"/>
                </a:solidFill>
                <a:latin typeface="Menlo" panose="020B0609030804020204" pitchFamily="49" charset="0"/>
              </a:rPr>
              <a:t> ~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Menlo" panose="020B0609030804020204" pitchFamily="49" charset="0"/>
              </a:rPr>
              <a:t>  </a:t>
            </a:r>
            <a:r>
              <a:rPr lang="en-US" sz="2400" dirty="0" err="1">
                <a:solidFill>
                  <a:srgbClr val="FF0000"/>
                </a:solidFill>
                <a:latin typeface="Menlo" panose="020B0609030804020204" pitchFamily="49" charset="0"/>
              </a:rPr>
              <a:t>IncList</a:t>
            </a:r>
            <a:r>
              <a:rPr lang="en-US" sz="2400" dirty="0">
                <a:solidFill>
                  <a:srgbClr val="FF0000"/>
                </a:solidFill>
                <a:latin typeface="Menlo" panose="020B0609030804020204" pitchFamily="49" charset="0"/>
              </a:rPr>
              <a:t> (Map (</a:t>
            </a:r>
            <a:r>
              <a:rPr lang="en-US" sz="2400" dirty="0" err="1">
                <a:solidFill>
                  <a:srgbClr val="FF0000"/>
                </a:solidFill>
                <a:latin typeface="Menlo" panose="020B0609030804020204" pitchFamily="49" charset="0"/>
              </a:rPr>
              <a:t>Subst</a:t>
            </a:r>
            <a:r>
              <a:rPr lang="en-US" sz="2400" dirty="0">
                <a:solidFill>
                  <a:srgbClr val="FF0000"/>
                </a:solidFill>
                <a:latin typeface="Menlo" panose="020B0609030804020204" pitchFamily="49" charset="0"/>
              </a:rPr>
              <a:t> s) g)</a:t>
            </a:r>
            <a:br>
              <a:rPr lang="en-US" sz="2400" dirty="0">
                <a:solidFill>
                  <a:srgbClr val="FF0000"/>
                </a:solidFill>
                <a:latin typeface="Menlo" panose="020B0609030804020204" pitchFamily="49" charset="0"/>
              </a:rPr>
            </a:br>
            <a:endParaRPr lang="en-US" sz="2400" dirty="0"/>
          </a:p>
          <a:p>
            <a:r>
              <a:rPr lang="en-US" sz="2400" dirty="0"/>
              <a:t>In Coq or </a:t>
            </a:r>
            <a:r>
              <a:rPr lang="en-US" sz="2400" dirty="0" err="1"/>
              <a:t>Agda</a:t>
            </a:r>
            <a:r>
              <a:rPr lang="en-US" sz="2400" dirty="0"/>
              <a:t> we would </a:t>
            </a:r>
            <a:r>
              <a:rPr lang="en-US" sz="2400" i="1" dirty="0"/>
              <a:t>prove</a:t>
            </a:r>
            <a:r>
              <a:rPr lang="en-US" sz="2400" dirty="0"/>
              <a:t> it  (and Benton et al. do so)</a:t>
            </a:r>
          </a:p>
          <a:p>
            <a:r>
              <a:rPr lang="en-US" sz="2400" dirty="0"/>
              <a:t>Haskell is </a:t>
            </a:r>
            <a:r>
              <a:rPr lang="en-US" sz="2400" i="1" dirty="0"/>
              <a:t>not</a:t>
            </a:r>
            <a:r>
              <a:rPr lang="en-US" sz="2400" dirty="0"/>
              <a:t> a proof assistant, so what can we do?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2493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B325B-D117-044D-BB0E-9E38FF102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Haskell is not a proof assistant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4636F-9CA7-644C-BF9B-ECC08D5DD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Get type class constraint solver to prove it?</a:t>
            </a:r>
          </a:p>
          <a:p>
            <a:pPr marL="342900" lvl="1" indent="0">
              <a:buNone/>
            </a:pPr>
            <a:r>
              <a:rPr lang="en-US" sz="2000" dirty="0"/>
              <a:t>Works for simple properties, but not here</a:t>
            </a:r>
          </a:p>
          <a:p>
            <a:r>
              <a:rPr lang="en-US" sz="2400" dirty="0"/>
              <a:t>Check the property at runtime?</a:t>
            </a:r>
          </a:p>
          <a:p>
            <a:pPr marL="342900" lvl="1" indent="0">
              <a:buNone/>
            </a:pPr>
            <a:r>
              <a:rPr lang="en-US" sz="2000" dirty="0"/>
              <a:t>Runtime cost for doing the check, need to refactor code</a:t>
            </a:r>
          </a:p>
          <a:p>
            <a:r>
              <a:rPr lang="en-US" sz="2400" dirty="0"/>
              <a:t>Solution(?) </a:t>
            </a:r>
          </a:p>
          <a:p>
            <a:pPr marL="342900" lvl="1" indent="0">
              <a:buNone/>
            </a:pPr>
            <a:r>
              <a:rPr lang="en-US" sz="2000" dirty="0"/>
              <a:t>Axiom implemented by </a:t>
            </a:r>
            <a:r>
              <a:rPr lang="en-US" sz="2000" dirty="0" err="1"/>
              <a:t>unsafeCoerce</a:t>
            </a:r>
            <a:r>
              <a:rPr lang="en-US" sz="2000" dirty="0"/>
              <a:t>, carefully marked in a separate file</a:t>
            </a:r>
          </a:p>
          <a:p>
            <a:pPr marL="342900" lvl="1" indent="0">
              <a:buNone/>
            </a:pPr>
            <a:r>
              <a:rPr lang="en-US" sz="2000" dirty="0"/>
              <a:t>Dangerous; an invalid axiom could cause GHC to </a:t>
            </a:r>
            <a:r>
              <a:rPr lang="en-US" sz="2000" dirty="0" err="1"/>
              <a:t>segfault</a:t>
            </a:r>
            <a:endParaRPr lang="en-US" sz="2000" dirty="0"/>
          </a:p>
          <a:p>
            <a:pPr marL="342900" lvl="1" indent="0">
              <a:buNone/>
            </a:pPr>
            <a:r>
              <a:rPr lang="en-US" sz="2000" dirty="0"/>
              <a:t>Justified via external means (proof in Coq version, </a:t>
            </a:r>
            <a:r>
              <a:rPr lang="en-US" sz="2000" dirty="0" err="1"/>
              <a:t>QuickCheck</a:t>
            </a:r>
            <a:r>
              <a:rPr lang="en-US" sz="2000" dirty="0"/>
              <a:t> tests, etc.)</a:t>
            </a:r>
          </a:p>
          <a:p>
            <a:pPr marL="685800" lvl="2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Menlo" panose="020B0609030804020204" pitchFamily="49" charset="0"/>
              </a:rPr>
              <a:t>prop_axiom1 :: Sub Ty -&gt; [Ty] -&gt; Bool</a:t>
            </a:r>
          </a:p>
          <a:p>
            <a:pPr marL="685800" lvl="2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Menlo" panose="020B0609030804020204" pitchFamily="49" charset="0"/>
              </a:rPr>
              <a:t>prop_axiom1 s g = map (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Menlo" panose="020B0609030804020204" pitchFamily="49" charset="0"/>
              </a:rPr>
              <a:t>subst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Menlo" panose="020B0609030804020204" pitchFamily="49" charset="0"/>
              </a:rPr>
              <a:t> (lift s)) (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Menlo" panose="020B0609030804020204" pitchFamily="49" charset="0"/>
              </a:rPr>
              <a:t>incList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Menlo" panose="020B0609030804020204" pitchFamily="49" charset="0"/>
              </a:rPr>
              <a:t> g) </a:t>
            </a:r>
            <a:br>
              <a:rPr lang="en-US" sz="1600" dirty="0">
                <a:solidFill>
                  <a:schemeClr val="accent6">
                    <a:lumMod val="75000"/>
                  </a:schemeClr>
                </a:solidFill>
                <a:latin typeface="Menlo" panose="020B0609030804020204" pitchFamily="49" charset="0"/>
              </a:rPr>
            </a:b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Menlo" panose="020B0609030804020204" pitchFamily="49" charset="0"/>
              </a:rPr>
              <a:t>                    == 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Menlo" panose="020B0609030804020204" pitchFamily="49" charset="0"/>
              </a:rPr>
              <a:t>incList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Menlo" panose="020B0609030804020204" pitchFamily="49" charset="0"/>
              </a:rPr>
              <a:t> (map (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Menlo" panose="020B0609030804020204" pitchFamily="49" charset="0"/>
              </a:rPr>
              <a:t>subst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Menlo" panose="020B0609030804020204" pitchFamily="49" charset="0"/>
              </a:rPr>
              <a:t> s) g)</a:t>
            </a:r>
          </a:p>
          <a:p>
            <a:pPr lvl="1"/>
            <a:endParaRPr lang="en-US" dirty="0"/>
          </a:p>
          <a:p>
            <a:pPr marL="3429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318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4A837-FF2B-134D-8E6A-D0FFD8818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F7231-58E1-1242-895E-1225DD64F5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153" y="1168924"/>
            <a:ext cx="7886700" cy="3463799"/>
          </a:xfrm>
        </p:spPr>
        <p:txBody>
          <a:bodyPr/>
          <a:lstStyle/>
          <a:p>
            <a:r>
              <a:rPr lang="en-US" dirty="0"/>
              <a:t>Strongly-typed System F term representations</a:t>
            </a:r>
          </a:p>
          <a:p>
            <a:pPr lvl="1"/>
            <a:r>
              <a:rPr lang="en-US" dirty="0"/>
              <a:t>(additional references from Benton et al.)</a:t>
            </a:r>
          </a:p>
          <a:p>
            <a:pPr lvl="1"/>
            <a:r>
              <a:rPr lang="en-US" dirty="0" err="1"/>
              <a:t>Pfenning</a:t>
            </a:r>
            <a:r>
              <a:rPr lang="en-US" dirty="0"/>
              <a:t> and Lee, </a:t>
            </a:r>
            <a:r>
              <a:rPr lang="en-US" i="1" dirty="0" err="1"/>
              <a:t>Metacircularity</a:t>
            </a:r>
            <a:r>
              <a:rPr lang="en-US" i="1" dirty="0"/>
              <a:t> in the polymorphic </a:t>
            </a:r>
            <a:r>
              <a:rPr lang="el-GR" i="1" dirty="0"/>
              <a:t>λ-</a:t>
            </a:r>
            <a:r>
              <a:rPr lang="en-US" i="1" dirty="0"/>
              <a:t>calculus</a:t>
            </a:r>
            <a:r>
              <a:rPr lang="en-US" dirty="0"/>
              <a:t>. Theoretical Computer Science 89 (1991) 137-159 </a:t>
            </a:r>
          </a:p>
          <a:p>
            <a:pPr lvl="1"/>
            <a:r>
              <a:rPr lang="en-US" dirty="0"/>
              <a:t>Louis-Julien Guillemette, Stefan Monnier. </a:t>
            </a:r>
            <a:r>
              <a:rPr lang="en-US" i="1" dirty="0"/>
              <a:t>A type-preserving compiler in Haskell</a:t>
            </a:r>
            <a:r>
              <a:rPr lang="en-US" dirty="0"/>
              <a:t>. ICFP 2008</a:t>
            </a:r>
          </a:p>
          <a:p>
            <a:r>
              <a:rPr lang="en-US"/>
              <a:t>Libraries and tools </a:t>
            </a:r>
            <a:r>
              <a:rPr lang="en-US" dirty="0"/>
              <a:t>for working generically with de </a:t>
            </a:r>
            <a:r>
              <a:rPr lang="en-US" dirty="0" err="1"/>
              <a:t>Bruijn</a:t>
            </a:r>
            <a:r>
              <a:rPr lang="en-US" dirty="0"/>
              <a:t> indices</a:t>
            </a:r>
          </a:p>
          <a:p>
            <a:pPr lvl="1"/>
            <a:r>
              <a:rPr lang="en-US" dirty="0"/>
              <a:t>Edward </a:t>
            </a:r>
            <a:r>
              <a:rPr lang="en-US" dirty="0" err="1"/>
              <a:t>Kmett</a:t>
            </a:r>
            <a:r>
              <a:rPr lang="en-US" dirty="0"/>
              <a:t>. "Bound" library for Haskell</a:t>
            </a:r>
          </a:p>
          <a:p>
            <a:pPr lvl="1"/>
            <a:r>
              <a:rPr lang="en-US" dirty="0" err="1"/>
              <a:t>Autosubst</a:t>
            </a:r>
            <a:r>
              <a:rPr lang="en-US" dirty="0"/>
              <a:t>/</a:t>
            </a:r>
            <a:r>
              <a:rPr lang="en-US" dirty="0" err="1"/>
              <a:t>Autosubst</a:t>
            </a:r>
            <a:r>
              <a:rPr lang="en-US" dirty="0"/>
              <a:t> 2 tool for Coq</a:t>
            </a:r>
          </a:p>
          <a:p>
            <a:pPr lvl="1"/>
            <a:r>
              <a:rPr lang="en-US" dirty="0"/>
              <a:t>Allais, Chapman, McBride, </a:t>
            </a:r>
            <a:r>
              <a:rPr lang="en-US" dirty="0" err="1"/>
              <a:t>McKinna</a:t>
            </a:r>
            <a:r>
              <a:rPr lang="en-US" dirty="0"/>
              <a:t>. T</a:t>
            </a:r>
            <a:r>
              <a:rPr lang="en-US" i="1" dirty="0"/>
              <a:t>ype-and-scope safe programs and their proofs</a:t>
            </a:r>
            <a:r>
              <a:rPr lang="en-US" dirty="0"/>
              <a:t>. CPP '17</a:t>
            </a:r>
          </a:p>
          <a:p>
            <a:pPr lvl="1"/>
            <a:r>
              <a:rPr lang="en-US" dirty="0"/>
              <a:t>Keuchel, Weirich, </a:t>
            </a:r>
            <a:r>
              <a:rPr lang="en-US" dirty="0" err="1"/>
              <a:t>Schrijvers</a:t>
            </a:r>
            <a:r>
              <a:rPr lang="en-US" dirty="0"/>
              <a:t>. </a:t>
            </a:r>
            <a:r>
              <a:rPr lang="en-US" i="1" dirty="0"/>
              <a:t>Needle &amp; Knot: Binder Boilerplate Tied Up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/>
              <a:t>ESOP 2016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414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indoor, fabric, rug&#10;&#10;Description automatically generated">
            <a:extLst>
              <a:ext uri="{FF2B5EF4-FFF2-40B4-BE49-F238E27FC236}">
                <a16:creationId xmlns:a16="http://schemas.microsoft.com/office/drawing/2014/main" id="{4616B3B7-8435-E14D-8099-56B1EC368C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091" r="15556"/>
          <a:stretch/>
        </p:blipFill>
        <p:spPr>
          <a:xfrm flipH="1">
            <a:off x="2472" y="0"/>
            <a:ext cx="9143980" cy="51434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86C7B4A1-154A-4DF0-AC46-F88D75A2E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5398329" cy="4422557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EB68A-BAC7-434D-9390-67CAF2B67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102" y="422114"/>
            <a:ext cx="4964858" cy="553473"/>
          </a:xfrm>
        </p:spPr>
        <p:txBody>
          <a:bodyPr>
            <a:normAutofit/>
          </a:bodyPr>
          <a:lstStyle/>
          <a:p>
            <a:r>
              <a:rPr lang="en-US" sz="3000" dirty="0"/>
              <a:t>Charting Our Adventure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A38A2F5-7A33-0447-90A1-9527EBAD0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5581" y="1033670"/>
            <a:ext cx="5088527" cy="3387409"/>
          </a:xfrm>
        </p:spPr>
        <p:txBody>
          <a:bodyPr>
            <a:normAutofit/>
          </a:bodyPr>
          <a:lstStyle/>
          <a:p>
            <a:pPr marL="385763" indent="-385763">
              <a:buFont typeface="+mj-lt"/>
              <a:buAutoNum type="arabicPeriod"/>
            </a:pPr>
            <a:r>
              <a:rPr lang="en-US" sz="1800" dirty="0"/>
              <a:t>How to implement the Simply-Typed Lambda Calculus (STLC) using de </a:t>
            </a:r>
            <a:r>
              <a:rPr lang="en-US" sz="1800" dirty="0" err="1"/>
              <a:t>Bruijn</a:t>
            </a:r>
            <a:r>
              <a:rPr lang="en-US" sz="1800" dirty="0"/>
              <a:t> indices</a:t>
            </a:r>
          </a:p>
          <a:p>
            <a:pPr lvl="1"/>
            <a:r>
              <a:rPr lang="en-US" b="1" dirty="0"/>
              <a:t>reward</a:t>
            </a:r>
            <a:r>
              <a:rPr lang="en-US" dirty="0"/>
              <a:t>: a general interface for substitution</a:t>
            </a:r>
          </a:p>
          <a:p>
            <a:pPr marL="385763" indent="-385763">
              <a:buFont typeface="+mj-lt"/>
              <a:buAutoNum type="arabicPeriod"/>
            </a:pPr>
            <a:r>
              <a:rPr lang="en-US" sz="1800" dirty="0"/>
              <a:t>The above, but with a strongly-typed representation</a:t>
            </a:r>
          </a:p>
          <a:p>
            <a:pPr lvl="1"/>
            <a:r>
              <a:rPr lang="en-US" b="1" dirty="0"/>
              <a:t>reward</a:t>
            </a:r>
            <a:r>
              <a:rPr lang="en-US" dirty="0"/>
              <a:t>: a proof that substitution preserves types</a:t>
            </a:r>
          </a:p>
          <a:p>
            <a:pPr marL="385763" indent="-385763">
              <a:buFont typeface="+mj-lt"/>
              <a:buAutoNum type="arabicPeriod"/>
            </a:pPr>
            <a:r>
              <a:rPr lang="en-US" sz="1800" dirty="0"/>
              <a:t>The above, but for System F</a:t>
            </a:r>
          </a:p>
          <a:p>
            <a:pPr lvl="1"/>
            <a:r>
              <a:rPr lang="en-US" b="1" dirty="0"/>
              <a:t>reward</a:t>
            </a:r>
            <a:r>
              <a:rPr lang="en-US" dirty="0"/>
              <a:t>: example of singletons library in action</a:t>
            </a:r>
          </a:p>
          <a:p>
            <a:pPr lvl="1"/>
            <a:r>
              <a:rPr lang="en-US" b="1" dirty="0"/>
              <a:t>caveat</a:t>
            </a:r>
            <a:r>
              <a:rPr lang="en-US" dirty="0"/>
              <a:t>: no fairy tale ending</a:t>
            </a:r>
          </a:p>
          <a:p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3477032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CF5FC-5103-0340-8B1B-3CE925BDB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FB68D5-3795-CA42-BF9A-4E0586F57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153" y="1168924"/>
            <a:ext cx="6592178" cy="3463799"/>
          </a:xfrm>
        </p:spPr>
        <p:txBody>
          <a:bodyPr/>
          <a:lstStyle/>
          <a:p>
            <a:r>
              <a:rPr lang="en-US" dirty="0"/>
              <a:t>Strongly-typed System F demonstrates the limit of Dependent Haskell without extending the built-in proof theory</a:t>
            </a:r>
          </a:p>
          <a:p>
            <a:pPr lvl="1"/>
            <a:r>
              <a:rPr lang="en-US" dirty="0"/>
              <a:t>No proofs required for STLC</a:t>
            </a:r>
          </a:p>
          <a:p>
            <a:pPr lvl="1"/>
            <a:r>
              <a:rPr lang="en-US" dirty="0"/>
              <a:t>No proofs required for </a:t>
            </a:r>
            <a:r>
              <a:rPr lang="en-US" i="1" dirty="0"/>
              <a:t>closed</a:t>
            </a:r>
            <a:r>
              <a:rPr lang="en-US" dirty="0"/>
              <a:t> System F terms (eval) </a:t>
            </a:r>
          </a:p>
          <a:p>
            <a:pPr lvl="1"/>
            <a:r>
              <a:rPr lang="en-US" dirty="0"/>
              <a:t>Type transformations require proofs (</a:t>
            </a:r>
            <a:r>
              <a:rPr lang="en-US" dirty="0" err="1"/>
              <a:t>substTy</a:t>
            </a:r>
            <a:r>
              <a:rPr lang="en-US" dirty="0"/>
              <a:t>)</a:t>
            </a:r>
          </a:p>
          <a:p>
            <a:r>
              <a:rPr lang="en-US" dirty="0"/>
              <a:t>Important to weigh tradeoffs</a:t>
            </a:r>
          </a:p>
          <a:p>
            <a:pPr lvl="1"/>
            <a:r>
              <a:rPr lang="en-US" dirty="0"/>
              <a:t>Strong types can rule out many bugs, but are axioms worth it?</a:t>
            </a:r>
          </a:p>
          <a:p>
            <a:r>
              <a:rPr lang="en-US" dirty="0"/>
              <a:t>Strongly-typed representations can be generalized and optimized</a:t>
            </a:r>
          </a:p>
          <a:p>
            <a:endParaRPr lang="en-US" dirty="0"/>
          </a:p>
        </p:txBody>
      </p:sp>
      <p:pic>
        <p:nvPicPr>
          <p:cNvPr id="5" name="Picture 4" descr="A picture containing graffiti&#10;&#10;Description automatically generated">
            <a:extLst>
              <a:ext uri="{FF2B5EF4-FFF2-40B4-BE49-F238E27FC236}">
                <a16:creationId xmlns:a16="http://schemas.microsoft.com/office/drawing/2014/main" id="{77B595D2-9AD2-0442-B803-B161FA9E32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6893" y="287632"/>
            <a:ext cx="2091954" cy="12246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8D2465-4B63-E946-882F-9ABE956A8FBD}"/>
              </a:ext>
            </a:extLst>
          </p:cNvPr>
          <p:cNvSpPr txBox="1"/>
          <p:nvPr/>
        </p:nvSpPr>
        <p:spPr>
          <a:xfrm>
            <a:off x="2283416" y="4332648"/>
            <a:ext cx="5983357" cy="5232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https://</a:t>
            </a:r>
            <a:r>
              <a:rPr lang="en-US" sz="2800" dirty="0" err="1"/>
              <a:t>github.com</a:t>
            </a:r>
            <a:r>
              <a:rPr lang="en-US" sz="2800" dirty="0"/>
              <a:t>/</a:t>
            </a:r>
            <a:r>
              <a:rPr lang="en-US" sz="2800" dirty="0" err="1"/>
              <a:t>sweirich</a:t>
            </a:r>
            <a:r>
              <a:rPr lang="en-US" sz="2800" dirty="0"/>
              <a:t>/challenge/</a:t>
            </a:r>
          </a:p>
        </p:txBody>
      </p:sp>
    </p:spTree>
    <p:extLst>
      <p:ext uri="{BB962C8B-B14F-4D97-AF65-F5344CB8AC3E}">
        <p14:creationId xmlns:p14="http://schemas.microsoft.com/office/powerpoint/2010/main" val="228786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6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3B7C5A-C9B8-CB4D-889E-1F719279E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slides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4F961F-0D65-9947-A2A4-7E2ACE0E3F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5047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35ACC-F5EA-E34D-BE8C-DD6081B11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 – Random terms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CAC024-73A8-EA47-B13A-F56C0A2BFD8B}"/>
              </a:ext>
            </a:extLst>
          </p:cNvPr>
          <p:cNvSpPr txBox="1"/>
          <p:nvPr/>
        </p:nvSpPr>
        <p:spPr>
          <a:xfrm>
            <a:off x="375152" y="4745845"/>
            <a:ext cx="4360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https://github.com/sweirich/lennart-lambda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A481E3-5EFB-5942-8A75-BCF7A9680849}"/>
              </a:ext>
            </a:extLst>
          </p:cNvPr>
          <p:cNvSpPr txBox="1"/>
          <p:nvPr/>
        </p:nvSpPr>
        <p:spPr>
          <a:xfrm>
            <a:off x="375152" y="3093782"/>
            <a:ext cx="648946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DB_F:  represent substitutions with functions, as in Benton et 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DB_FB: above, but delay substitutions at binders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DB_P: defunctionalize substitutions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DB_B: defunctionalize, delay at binders, &amp; "smart" composition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Scoped: same as DB_B, but types ensure well-scoped terms</a:t>
            </a:r>
          </a:p>
        </p:txBody>
      </p:sp>
      <p:pic>
        <p:nvPicPr>
          <p:cNvPr id="12" name="Picture 11" descr="A close up of a building&#10;&#10;Description automatically generated">
            <a:extLst>
              <a:ext uri="{FF2B5EF4-FFF2-40B4-BE49-F238E27FC236}">
                <a16:creationId xmlns:a16="http://schemas.microsoft.com/office/drawing/2014/main" id="{1518817B-616D-1647-9E4C-DFA7E91E98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1460258"/>
            <a:ext cx="8915400" cy="15073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FBAFB55-C318-D74B-945F-7A232F8B6DCB}"/>
              </a:ext>
            </a:extLst>
          </p:cNvPr>
          <p:cNvSpPr txBox="1"/>
          <p:nvPr/>
        </p:nvSpPr>
        <p:spPr>
          <a:xfrm>
            <a:off x="375152" y="1128125"/>
            <a:ext cx="8246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Full normalization of  25 randomly generated, closed lambda terms (26-36 </a:t>
            </a:r>
            <a:r>
              <a:rPr lang="en-US" dirty="0" err="1"/>
              <a:t>subst</a:t>
            </a:r>
            <a:r>
              <a:rPr lang="en-US" dirty="0"/>
              <a:t> each)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66E471F-9475-B849-A810-FF8E1985273A}"/>
              </a:ext>
            </a:extLst>
          </p:cNvPr>
          <p:cNvSpPr txBox="1"/>
          <p:nvPr/>
        </p:nvSpPr>
        <p:spPr>
          <a:xfrm>
            <a:off x="7782339" y="2962977"/>
            <a:ext cx="7825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 in </a:t>
            </a:r>
            <a:r>
              <a:rPr lang="en-US" sz="1100" dirty="0" err="1"/>
              <a:t>ms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391581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35ACC-F5EA-E34D-BE8C-DD6081B11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 – Pathological term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CAC024-73A8-EA47-B13A-F56C0A2BFD8B}"/>
              </a:ext>
            </a:extLst>
          </p:cNvPr>
          <p:cNvSpPr txBox="1"/>
          <p:nvPr/>
        </p:nvSpPr>
        <p:spPr>
          <a:xfrm>
            <a:off x="375152" y="4745845"/>
            <a:ext cx="4360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https://github.com/sweirich/lennart-lambda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7674D4-575B-B845-8DD5-E2B080A012C8}"/>
              </a:ext>
            </a:extLst>
          </p:cNvPr>
          <p:cNvSpPr txBox="1"/>
          <p:nvPr/>
        </p:nvSpPr>
        <p:spPr>
          <a:xfrm>
            <a:off x="375152" y="3131455"/>
            <a:ext cx="648946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DB_F:  represent substitutions with functions, as in Benton et 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DB_FB: above, but delay substitutions at binders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DB_P: defunctionalize substitutions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DB_B: defunctionalize, delay at binders, &amp; "smart" composition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Scoped: same as DB_B, but types ensure well-scoped terms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CFF332-471B-9E46-92FD-04A080075C7C}"/>
              </a:ext>
            </a:extLst>
          </p:cNvPr>
          <p:cNvSpPr txBox="1"/>
          <p:nvPr/>
        </p:nvSpPr>
        <p:spPr>
          <a:xfrm>
            <a:off x="375152" y="1145259"/>
            <a:ext cx="8317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Full normalization of `factorial 6 == sum [1..37] + 17`, Church encoded (119,697 </a:t>
            </a:r>
            <a:r>
              <a:rPr lang="en-US" dirty="0" err="1"/>
              <a:t>substs</a:t>
            </a:r>
            <a:r>
              <a:rPr lang="en-US" dirty="0"/>
              <a:t>)</a:t>
            </a:r>
          </a:p>
        </p:txBody>
      </p:sp>
      <p:pic>
        <p:nvPicPr>
          <p:cNvPr id="16" name="Picture 15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568C5A68-F758-5944-9EA0-CB6874D11A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152" y="1514591"/>
            <a:ext cx="8768848" cy="154914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93CE3A5-4A95-4F42-8D65-8638A0ADADDD}"/>
              </a:ext>
            </a:extLst>
          </p:cNvPr>
          <p:cNvSpPr txBox="1"/>
          <p:nvPr/>
        </p:nvSpPr>
        <p:spPr>
          <a:xfrm>
            <a:off x="7603435" y="3000650"/>
            <a:ext cx="10759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 in seconds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0CAAC5-F837-6141-9363-390E7D99937A}"/>
              </a:ext>
            </a:extLst>
          </p:cNvPr>
          <p:cNvSpPr txBox="1"/>
          <p:nvPr/>
        </p:nvSpPr>
        <p:spPr>
          <a:xfrm>
            <a:off x="7541559" y="1881240"/>
            <a:ext cx="6928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14 secs!!</a:t>
            </a:r>
          </a:p>
        </p:txBody>
      </p:sp>
    </p:spTree>
    <p:extLst>
      <p:ext uri="{BB962C8B-B14F-4D97-AF65-F5344CB8AC3E}">
        <p14:creationId xmlns:p14="http://schemas.microsoft.com/office/powerpoint/2010/main" val="32621269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BB105F8-CF49-784A-A98B-93AABCC7A553}"/>
              </a:ext>
            </a:extLst>
          </p:cNvPr>
          <p:cNvGrpSpPr/>
          <p:nvPr/>
        </p:nvGrpSpPr>
        <p:grpSpPr>
          <a:xfrm>
            <a:off x="4516584" y="6842"/>
            <a:ext cx="4701471" cy="5187011"/>
            <a:chOff x="4572000" y="-30102"/>
            <a:chExt cx="4701471" cy="518701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CD38990-2F07-8840-BCDB-D360DCA270E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2000" y="-30102"/>
              <a:ext cx="4632886" cy="51435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02F2C4C-BD69-1947-85F5-3555FA066983}"/>
                </a:ext>
              </a:extLst>
            </p:cNvPr>
            <p:cNvSpPr txBox="1"/>
            <p:nvPr/>
          </p:nvSpPr>
          <p:spPr>
            <a:xfrm>
              <a:off x="4738255" y="4902993"/>
              <a:ext cx="4535216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accent3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upload.wikimedia.org/wikipedia/commons/9/98/Dragon_Harley_MS_3244.png</a:t>
              </a:r>
              <a:endParaRPr lang="en-US" sz="1050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7756E3FA-50DC-654E-8526-AECC21137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7472" y="30102"/>
            <a:ext cx="3684933" cy="994172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 </a:t>
            </a:r>
          </a:p>
        </p:txBody>
      </p:sp>
      <p:pic>
        <p:nvPicPr>
          <p:cNvPr id="6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099E3C06-3FE2-C84F-9893-1D96F128A3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917" y="1024274"/>
            <a:ext cx="7019183" cy="32635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751D392-D4DE-5141-AA91-1F21B70ADC64}"/>
              </a:ext>
            </a:extLst>
          </p:cNvPr>
          <p:cNvSpPr txBox="1"/>
          <p:nvPr/>
        </p:nvSpPr>
        <p:spPr>
          <a:xfrm>
            <a:off x="4822160" y="4039569"/>
            <a:ext cx="30059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JAR August 2012, Volume 49, Issue 2, pp 141-159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3FD0EAA-0A4A-8848-BFC4-B4B5C507F8F6}"/>
              </a:ext>
            </a:extLst>
          </p:cNvPr>
          <p:cNvSpPr txBox="1">
            <a:spLocks/>
          </p:cNvSpPr>
          <p:nvPr/>
        </p:nvSpPr>
        <p:spPr>
          <a:xfrm>
            <a:off x="375153" y="240507"/>
            <a:ext cx="7886700" cy="8152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What did we learn?</a:t>
            </a:r>
          </a:p>
        </p:txBody>
      </p:sp>
    </p:spTree>
    <p:extLst>
      <p:ext uri="{BB962C8B-B14F-4D97-AF65-F5344CB8AC3E}">
        <p14:creationId xmlns:p14="http://schemas.microsoft.com/office/powerpoint/2010/main" val="5097414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00D5C-33DC-574D-8383-640E8834A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D68DD-5E7E-E54C-AA7D-C212EF6A4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152" y="1168924"/>
            <a:ext cx="7207903" cy="3463799"/>
          </a:xfrm>
        </p:spPr>
        <p:txBody>
          <a:bodyPr/>
          <a:lstStyle/>
          <a:p>
            <a:r>
              <a:rPr lang="en-US" dirty="0"/>
              <a:t>Weak logic means that there will always be some programs out of reach of the GHC type checker</a:t>
            </a:r>
          </a:p>
          <a:p>
            <a:r>
              <a:rPr lang="en-US" dirty="0"/>
              <a:t>Weak logic means definitions can be simpler: </a:t>
            </a:r>
            <a:br>
              <a:rPr lang="en-US" dirty="0"/>
            </a:br>
            <a:r>
              <a:rPr lang="en-US" dirty="0"/>
              <a:t>Coq version must define renaming first, then substitution</a:t>
            </a:r>
          </a:p>
          <a:p>
            <a:r>
              <a:rPr lang="en-US" dirty="0"/>
              <a:t>Haskell type classes encourage a general-purpose library </a:t>
            </a:r>
            <a:br>
              <a:rPr lang="en-US" dirty="0"/>
            </a:br>
            <a:r>
              <a:rPr lang="en-US" dirty="0"/>
              <a:t>design (i.e. </a:t>
            </a:r>
            <a:r>
              <a:rPr lang="en-US" dirty="0" err="1"/>
              <a:t>SubstDB</a:t>
            </a:r>
            <a:r>
              <a:rPr lang="en-US" dirty="0"/>
              <a:t>)</a:t>
            </a:r>
          </a:p>
          <a:p>
            <a:r>
              <a:rPr lang="en-US" dirty="0"/>
              <a:t>The GHC ecosystem includes profiling/benchmarking tools. How well does this representation work in practice?</a:t>
            </a:r>
          </a:p>
        </p:txBody>
      </p:sp>
    </p:spTree>
    <p:extLst>
      <p:ext uri="{BB962C8B-B14F-4D97-AF65-F5344CB8AC3E}">
        <p14:creationId xmlns:p14="http://schemas.microsoft.com/office/powerpoint/2010/main" val="3437264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41988-994D-264C-9283-236C33036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50A31-EFA1-0240-B786-93C8EF567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433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CD38990-2F07-8840-BCDB-D360DCA270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632886" cy="5143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2F2C4C-BD69-1947-85F5-3555FA066983}"/>
              </a:ext>
            </a:extLst>
          </p:cNvPr>
          <p:cNvSpPr txBox="1"/>
          <p:nvPr/>
        </p:nvSpPr>
        <p:spPr>
          <a:xfrm>
            <a:off x="0" y="4889584"/>
            <a:ext cx="453521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accent3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upload.wikimedia.org/wikipedia/commons/9/98/Dragon_Harley_MS_3244.png</a:t>
            </a:r>
            <a:endParaRPr lang="en-US" sz="1050" dirty="0">
              <a:solidFill>
                <a:schemeClr val="accent3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756E3FA-50DC-654E-8526-AECC21137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7472" y="30102"/>
            <a:ext cx="3684933" cy="994172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Our Guide</a:t>
            </a:r>
          </a:p>
        </p:txBody>
      </p:sp>
      <p:pic>
        <p:nvPicPr>
          <p:cNvPr id="6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099E3C06-3FE2-C84F-9893-1D96F128A3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8557" y="855722"/>
            <a:ext cx="7410530" cy="344545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751D392-D4DE-5141-AA91-1F21B70ADC64}"/>
              </a:ext>
            </a:extLst>
          </p:cNvPr>
          <p:cNvSpPr txBox="1"/>
          <p:nvPr/>
        </p:nvSpPr>
        <p:spPr>
          <a:xfrm>
            <a:off x="4822160" y="4039569"/>
            <a:ext cx="37643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JAR August 2012, Volume 49, Issue 2, pp 141-159</a:t>
            </a:r>
          </a:p>
        </p:txBody>
      </p:sp>
    </p:spTree>
    <p:extLst>
      <p:ext uri="{BB962C8B-B14F-4D97-AF65-F5344CB8AC3E}">
        <p14:creationId xmlns:p14="http://schemas.microsoft.com/office/powerpoint/2010/main" val="3288616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96DD1A9-6744-7E40-9324-BB626CE02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903" y="576669"/>
            <a:ext cx="7886700" cy="1617785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The Simply-Typed Lambda Calculus (STLC)</a:t>
            </a:r>
          </a:p>
        </p:txBody>
      </p:sp>
      <p:pic>
        <p:nvPicPr>
          <p:cNvPr id="3" name="Picture 2" descr="Typing rules for STLC&#10;">
            <a:extLst>
              <a:ext uri="{FF2B5EF4-FFF2-40B4-BE49-F238E27FC236}">
                <a16:creationId xmlns:a16="http://schemas.microsoft.com/office/drawing/2014/main" id="{45AAD496-2FF0-3343-9BC5-0F4B7980C1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14" r="11730"/>
          <a:stretch/>
        </p:blipFill>
        <p:spPr>
          <a:xfrm>
            <a:off x="588661" y="2302674"/>
            <a:ext cx="7597708" cy="226415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1C19C16-A1CF-4041-8854-5A2B3B6609A0}"/>
              </a:ext>
            </a:extLst>
          </p:cNvPr>
          <p:cNvSpPr/>
          <p:nvPr/>
        </p:nvSpPr>
        <p:spPr>
          <a:xfrm>
            <a:off x="1" y="4866501"/>
            <a:ext cx="3456395" cy="248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13" dirty="0">
                <a:hlinkClick r:id="rId4"/>
              </a:rPr>
              <a:t>https://en.wikipedia.org/wiki/Simply_typed_lambda_calculus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2569236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A50ACE5-FFB4-A24F-AAB9-1CA82BF35035}"/>
              </a:ext>
            </a:extLst>
          </p:cNvPr>
          <p:cNvSpPr/>
          <p:nvPr/>
        </p:nvSpPr>
        <p:spPr>
          <a:xfrm>
            <a:off x="228600" y="1123950"/>
            <a:ext cx="8452788" cy="32635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819070-B76B-F748-91F1-9E8C70E6A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Syntax of STLC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1582F-65C4-7F40-A366-C68B93823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|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:-&gt;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</a:p>
          <a:p>
            <a:pPr marL="0" indent="0">
              <a:buNone/>
            </a:pPr>
            <a:endParaRPr lang="en-US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300"/>
              </a:spcBef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300"/>
              </a:spcBef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Int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         </a:t>
            </a:r>
            <a:r>
              <a:rPr lang="en-US" i="1" dirty="0">
                <a:solidFill>
                  <a:srgbClr val="AAAAAA"/>
                </a:solidFill>
                <a:latin typeface="Menlo" panose="020B0609030804020204" pitchFamily="49" charset="0"/>
              </a:rPr>
              <a:t>-- constant int, like "3"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300"/>
              </a:spcBef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         </a:t>
            </a:r>
            <a:r>
              <a:rPr lang="en-US" i="1" dirty="0">
                <a:solidFill>
                  <a:srgbClr val="AAAAAA"/>
                </a:solidFill>
                <a:latin typeface="Menlo" panose="020B0609030804020204" pitchFamily="49" charset="0"/>
              </a:rPr>
              <a:t>-- de </a:t>
            </a:r>
            <a:r>
              <a:rPr lang="en-US" i="1" dirty="0" err="1">
                <a:solidFill>
                  <a:srgbClr val="AAAAAA"/>
                </a:solidFill>
                <a:latin typeface="Menlo" panose="020B0609030804020204" pitchFamily="49" charset="0"/>
              </a:rPr>
              <a:t>Bruijn</a:t>
            </a:r>
            <a:r>
              <a:rPr lang="en-US" i="1" dirty="0">
                <a:solidFill>
                  <a:srgbClr val="AAAAAA"/>
                </a:solidFill>
                <a:latin typeface="Menlo" panose="020B0609030804020204" pitchFamily="49" charset="0"/>
              </a:rPr>
              <a:t> index (Nat) 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300"/>
              </a:spcBef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    </a:t>
            </a:r>
            <a:r>
              <a:rPr lang="en-US" i="1" dirty="0">
                <a:solidFill>
                  <a:srgbClr val="AAAAAA"/>
                </a:solidFill>
                <a:latin typeface="Menlo" panose="020B0609030804020204" pitchFamily="49" charset="0"/>
              </a:rPr>
              <a:t>-- "\x -&gt; e"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300"/>
              </a:spcBef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i="1" dirty="0">
                <a:solidFill>
                  <a:srgbClr val="AAAAAA"/>
                </a:solidFill>
                <a:latin typeface="Menlo" panose="020B0609030804020204" pitchFamily="49" charset="0"/>
              </a:rPr>
              <a:t>-- "e1 e2"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77F134-2597-C846-A7E4-0EACD5057A82}"/>
              </a:ext>
            </a:extLst>
          </p:cNvPr>
          <p:cNvSpPr txBox="1"/>
          <p:nvPr/>
        </p:nvSpPr>
        <p:spPr>
          <a:xfrm>
            <a:off x="0" y="4866501"/>
            <a:ext cx="71045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err="1"/>
              <a:t>Simple.hs</a:t>
            </a:r>
            <a:endParaRPr lang="en-US" sz="10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021C86-851A-2F4F-90EB-D81C5DEB651D}"/>
              </a:ext>
            </a:extLst>
          </p:cNvPr>
          <p:cNvSpPr txBox="1"/>
          <p:nvPr/>
        </p:nvSpPr>
        <p:spPr>
          <a:xfrm>
            <a:off x="581892" y="4866501"/>
            <a:ext cx="329288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&lt;- Source file if you are following along using the repo</a:t>
            </a:r>
            <a:r>
              <a:rPr lang="en-US" sz="11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63620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DEB66-8E44-A74C-8209-8B66DAA8E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Syntax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1582F-65C4-7F40-A366-C68B93823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\x -&gt;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x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00B0F0"/>
                </a:solidFill>
                <a:latin typeface="Menlo" panose="020B0609030804020204" pitchFamily="49" charset="0"/>
              </a:rPr>
              <a:t>\y -&gt;</a:t>
            </a: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Menlo" panose="020B0609030804020204" pitchFamily="49" charset="0"/>
              </a:rPr>
              <a:t>x</a:t>
            </a: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Menlo" panose="020B0609030804020204" pitchFamily="49" charset="0"/>
              </a:rPr>
              <a:t>y</a:t>
            </a:r>
            <a:r>
              <a:rPr lang="en-US" dirty="0">
                <a:solidFill>
                  <a:srgbClr val="0070C0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 </a:t>
            </a:r>
            <a:endParaRPr lang="en-US" dirty="0">
              <a:solidFill>
                <a:srgbClr val="FF0000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9C5D27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rgbClr val="002060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002060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0070C0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0070C0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FF0000"/>
                </a:solidFill>
                <a:latin typeface="Menlo" panose="020B0609030804020204" pitchFamily="49" charset="0"/>
              </a:rPr>
              <a:t>VarE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 0) </a:t>
            </a:r>
            <a:r>
              <a:rPr lang="en-US" sz="1800" dirty="0">
                <a:solidFill>
                  <a:srgbClr val="0070C0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00B0F0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00B0F0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00B050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00B050"/>
                </a:solidFill>
                <a:latin typeface="Menlo" panose="020B0609030804020204" pitchFamily="49" charset="0"/>
              </a:rPr>
              <a:t>VarE</a:t>
            </a:r>
            <a:r>
              <a:rPr lang="en-US" sz="1800" dirty="0">
                <a:solidFill>
                  <a:srgbClr val="00B050"/>
                </a:solidFill>
                <a:latin typeface="Menlo" panose="020B0609030804020204" pitchFamily="49" charset="0"/>
              </a:rPr>
              <a:t> 1)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chemeClr val="accent2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chemeClr val="accent2"/>
                </a:solidFill>
                <a:latin typeface="Menlo" panose="020B0609030804020204" pitchFamily="49" charset="0"/>
              </a:rPr>
              <a:t>VarE</a:t>
            </a:r>
            <a:r>
              <a:rPr lang="en-US" sz="1800" dirty="0">
                <a:solidFill>
                  <a:schemeClr val="accent2"/>
                </a:solidFill>
                <a:latin typeface="Menlo" panose="020B0609030804020204" pitchFamily="49" charset="0"/>
              </a:rPr>
              <a:t> 0)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0070C0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buNone/>
            </a:pP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290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FF2E87D-ED98-994D-AFC3-D4465C0B7A29}"/>
              </a:ext>
            </a:extLst>
          </p:cNvPr>
          <p:cNvSpPr/>
          <p:nvPr/>
        </p:nvSpPr>
        <p:spPr>
          <a:xfrm>
            <a:off x="228600" y="1123950"/>
            <a:ext cx="8452788" cy="35337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4D6C2E-A3F1-014F-A0AF-42D3756DE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Small-step reduction, closed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33387-D6A2-ED4E-A1A0-A1C2335EB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b="1" dirty="0">
                <a:solidFill>
                  <a:srgbClr val="AA3731"/>
                </a:solidFill>
                <a:latin typeface="Menlo" panose="020B0609030804020204" pitchFamily="49" charset="0"/>
              </a:rPr>
              <a:t>step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Maybe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   </a:t>
            </a:r>
            <a:endParaRPr lang="en-US" sz="1800" dirty="0">
              <a:solidFill>
                <a:schemeClr val="accent6">
                  <a:lumMod val="75000"/>
                </a:schemeClr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Nothing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n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error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r>
              <a:rPr lang="en-US" sz="1800" dirty="0">
                <a:solidFill>
                  <a:srgbClr val="448C27"/>
                </a:solidFill>
                <a:latin typeface="Menlo" panose="020B0609030804020204" pitchFamily="49" charset="0"/>
              </a:rPr>
              <a:t>Unbound variable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t 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Nothing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 e2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Just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$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 e2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AA3731"/>
                </a:solidFill>
                <a:latin typeface="Menlo" panose="020B0609030804020204" pitchFamily="49" charset="0"/>
              </a:rPr>
              <a:t>  </a:t>
            </a:r>
            <a:r>
              <a:rPr lang="en-US" sz="18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error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r>
              <a:rPr lang="en-US" sz="1800" dirty="0">
                <a:solidFill>
                  <a:srgbClr val="448C27"/>
                </a:solidFill>
                <a:latin typeface="Menlo" panose="020B0609030804020204" pitchFamily="49" charset="0"/>
              </a:rPr>
              <a:t>Type error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n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error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r>
              <a:rPr lang="en-US" sz="1800" dirty="0">
                <a:solidFill>
                  <a:srgbClr val="448C27"/>
                </a:solidFill>
                <a:latin typeface="Menlo" panose="020B0609030804020204" pitchFamily="49" charset="0"/>
              </a:rPr>
              <a:t>Unbound variable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t e1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e2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???? – do a beta </a:t>
            </a:r>
            <a:r>
              <a:rPr lang="en-US" sz="1800" dirty="0" err="1">
                <a:solidFill>
                  <a:srgbClr val="FF0000"/>
                </a:solidFill>
                <a:latin typeface="Menlo" panose="020B0609030804020204" pitchFamily="49" charset="0"/>
              </a:rPr>
              <a:t>redex</a:t>
            </a:r>
            <a:endParaRPr lang="en-US" sz="1800" dirty="0">
              <a:solidFill>
                <a:srgbClr val="FF0000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e1' e2'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e1' e2'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2175FF-6858-7943-9792-43905E39BB21}"/>
              </a:ext>
            </a:extLst>
          </p:cNvPr>
          <p:cNvSpPr txBox="1"/>
          <p:nvPr/>
        </p:nvSpPr>
        <p:spPr>
          <a:xfrm>
            <a:off x="0" y="4866501"/>
            <a:ext cx="69442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Simple.hs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1889783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4577</TotalTime>
  <Words>4195</Words>
  <Application>Microsoft Macintosh PowerPoint</Application>
  <PresentationFormat>On-screen Show (16:9)</PresentationFormat>
  <Paragraphs>512</Paragraphs>
  <Slides>46</Slides>
  <Notes>34</Notes>
  <HiddenSlides>10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1" baseType="lpstr">
      <vt:lpstr>Arial</vt:lpstr>
      <vt:lpstr>Calibri</vt:lpstr>
      <vt:lpstr>Calibri Light</vt:lpstr>
      <vt:lpstr>Menlo</vt:lpstr>
      <vt:lpstr>Office Theme</vt:lpstr>
      <vt:lpstr>Strongly-typed  System F  in GHC</vt:lpstr>
      <vt:lpstr>Announcement: ICFP 2020</vt:lpstr>
      <vt:lpstr>A Challenge Problem</vt:lpstr>
      <vt:lpstr>Charting Our Adventure</vt:lpstr>
      <vt:lpstr>Our Guide</vt:lpstr>
      <vt:lpstr>The Simply-Typed Lambda Calculus (STLC)</vt:lpstr>
      <vt:lpstr>Abstract Syntax of STLC</vt:lpstr>
      <vt:lpstr>Abstract Syntax Example</vt:lpstr>
      <vt:lpstr>Small-step reduction, closed terms</vt:lpstr>
      <vt:lpstr>Substitution w/ de Bruijn indices</vt:lpstr>
      <vt:lpstr>Substitution w/ de Bruijn indices</vt:lpstr>
      <vt:lpstr>Big-step evaluation, closed terms</vt:lpstr>
      <vt:lpstr>Substitution w/ de Bruijn indices</vt:lpstr>
      <vt:lpstr>Substitution w/ de Bruijn indices</vt:lpstr>
      <vt:lpstr>Substitution library</vt:lpstr>
      <vt:lpstr>Substitution library</vt:lpstr>
      <vt:lpstr>Using the library</vt:lpstr>
      <vt:lpstr>Small-step reduction, closed terms</vt:lpstr>
      <vt:lpstr>Big-step evaluation, closed terms</vt:lpstr>
      <vt:lpstr>A strongly-typed AST </vt:lpstr>
      <vt:lpstr>Strongly-typed AST</vt:lpstr>
      <vt:lpstr>Strongly-typed substitution library</vt:lpstr>
      <vt:lpstr>Small-step reduction, closed terms</vt:lpstr>
      <vt:lpstr>Big-step evaluation, closed terms</vt:lpstr>
      <vt:lpstr>Strongly-typed substitution library</vt:lpstr>
      <vt:lpstr>Strongly-typed substitution</vt:lpstr>
      <vt:lpstr>From STLC to System F</vt:lpstr>
      <vt:lpstr>Strongly-typed System F</vt:lpstr>
      <vt:lpstr>Type substitution in types</vt:lpstr>
      <vt:lpstr>Type substitution in types</vt:lpstr>
      <vt:lpstr>Promoted (weak)-substitution library</vt:lpstr>
      <vt:lpstr>Generated by Singletons </vt:lpstr>
      <vt:lpstr>Generated by Singletons </vt:lpstr>
      <vt:lpstr>System F terms</vt:lpstr>
      <vt:lpstr>Term substitution – straightforward*</vt:lpstr>
      <vt:lpstr>Type substitution in terms</vt:lpstr>
      <vt:lpstr>Need type-level reasoning</vt:lpstr>
      <vt:lpstr>Haskell is not a proof assistant</vt:lpstr>
      <vt:lpstr>Related Work</vt:lpstr>
      <vt:lpstr>Conclusions </vt:lpstr>
      <vt:lpstr>Extra slides</vt:lpstr>
      <vt:lpstr>Benchmark – Random terms</vt:lpstr>
      <vt:lpstr>Benchmark – Pathological term</vt:lpstr>
      <vt:lpstr> </vt:lpstr>
      <vt:lpstr>What did we learn?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Strongly-typed  System F  in GHC</dc:title>
  <dc:creator>Weirich, Stephanie C</dc:creator>
  <cp:lastModifiedBy>Weirich, Stephanie C</cp:lastModifiedBy>
  <cp:revision>3</cp:revision>
  <dcterms:created xsi:type="dcterms:W3CDTF">2020-06-20T20:48:48Z</dcterms:created>
  <dcterms:modified xsi:type="dcterms:W3CDTF">2020-07-23T23:52:44Z</dcterms:modified>
</cp:coreProperties>
</file>

<file path=docProps/thumbnail.jpeg>
</file>